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6"/>
  </p:notesMasterIdLst>
  <p:sldIdLst>
    <p:sldId id="256" r:id="rId2"/>
    <p:sldId id="287" r:id="rId3"/>
    <p:sldId id="259" r:id="rId4"/>
    <p:sldId id="337" r:id="rId5"/>
    <p:sldId id="302" r:id="rId6"/>
    <p:sldId id="281" r:id="rId7"/>
    <p:sldId id="291" r:id="rId8"/>
    <p:sldId id="293" r:id="rId9"/>
    <p:sldId id="294" r:id="rId10"/>
    <p:sldId id="262" r:id="rId11"/>
    <p:sldId id="331" r:id="rId12"/>
    <p:sldId id="282" r:id="rId13"/>
    <p:sldId id="261" r:id="rId14"/>
    <p:sldId id="332" r:id="rId15"/>
    <p:sldId id="258" r:id="rId16"/>
    <p:sldId id="260" r:id="rId17"/>
    <p:sldId id="263" r:id="rId18"/>
    <p:sldId id="333" r:id="rId19"/>
    <p:sldId id="280" r:id="rId20"/>
    <p:sldId id="268" r:id="rId21"/>
    <p:sldId id="270" r:id="rId22"/>
    <p:sldId id="264" r:id="rId23"/>
    <p:sldId id="273" r:id="rId24"/>
    <p:sldId id="328" r:id="rId25"/>
    <p:sldId id="289" r:id="rId26"/>
    <p:sldId id="290" r:id="rId27"/>
    <p:sldId id="335" r:id="rId28"/>
    <p:sldId id="329" r:id="rId29"/>
    <p:sldId id="334" r:id="rId30"/>
    <p:sldId id="330" r:id="rId31"/>
    <p:sldId id="336" r:id="rId32"/>
    <p:sldId id="271" r:id="rId33"/>
    <p:sldId id="269" r:id="rId34"/>
    <p:sldId id="326" r:id="rId35"/>
    <p:sldId id="265" r:id="rId36"/>
    <p:sldId id="285" r:id="rId37"/>
    <p:sldId id="277" r:id="rId38"/>
    <p:sldId id="288" r:id="rId39"/>
    <p:sldId id="267" r:id="rId40"/>
    <p:sldId id="279" r:id="rId41"/>
    <p:sldId id="324" r:id="rId42"/>
    <p:sldId id="295" r:id="rId43"/>
    <p:sldId id="325" r:id="rId44"/>
    <p:sldId id="284" r:id="rId45"/>
  </p:sldIdLst>
  <p:sldSz cx="12192000" cy="6858000"/>
  <p:notesSz cx="6858000" cy="9144000"/>
  <p:embeddedFontLst>
    <p:embeddedFont>
      <p:font typeface="Tahoma" panose="020B0604030504040204" pitchFamily="34" charset="0"/>
      <p:regular r:id="rId47"/>
      <p:bold r:id="rId48"/>
    </p:embeddedFont>
    <p:embeddedFont>
      <p:font typeface="Lucida Sans Unicode" panose="020B0602030504020204" pitchFamily="34" charset="0"/>
      <p:regular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  <p:embeddedFont>
      <p:font typeface="Proxima Nova Cn Rg" panose="02000506030000020004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Proxima Nova ExCn Bl" panose="02000506030000020004" charset="0"/>
      <p:bold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8C001A"/>
    <a:srgbClr val="FCAF04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77" autoAdjust="0"/>
    <p:restoredTop sz="94660"/>
  </p:normalViewPr>
  <p:slideViewPr>
    <p:cSldViewPr snapToGrid="0">
      <p:cViewPr varScale="1">
        <p:scale>
          <a:sx n="88" d="100"/>
          <a:sy n="88" d="100"/>
        </p:scale>
        <p:origin x="73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Agricultural</a:t>
            </a:r>
            <a:r>
              <a:rPr lang="en-US" baseline="0" dirty="0" smtClean="0"/>
              <a:t> Robot Revenue, World Markets: 2015-2024</a:t>
            </a:r>
            <a:endParaRPr lang="ru-RU" dirty="0"/>
          </a:p>
        </c:rich>
      </c:tx>
      <c:layout>
        <c:manualLayout>
          <c:xMode val="edge"/>
          <c:yMode val="edge"/>
          <c:x val="0.18898734680739748"/>
          <c:y val="0.1732704996814239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875143263197575"/>
          <c:y val="0.29005928789727997"/>
          <c:w val="0.69327769994824262"/>
          <c:h val="0.49579053470875745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Revenue</c:v>
                </c:pt>
              </c:strCache>
            </c:strRef>
          </c:tx>
          <c:cat>
            <c:numRef>
              <c:f>Лист1!$A$2:$A$11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3000000</c:v>
                </c:pt>
                <c:pt idx="1">
                  <c:v>4000000</c:v>
                </c:pt>
                <c:pt idx="2">
                  <c:v>6000000</c:v>
                </c:pt>
                <c:pt idx="3">
                  <c:v>8000000</c:v>
                </c:pt>
                <c:pt idx="4">
                  <c:v>12000000</c:v>
                </c:pt>
                <c:pt idx="5">
                  <c:v>16800000</c:v>
                </c:pt>
                <c:pt idx="6">
                  <c:v>25000000</c:v>
                </c:pt>
                <c:pt idx="7">
                  <c:v>38000000</c:v>
                </c:pt>
                <c:pt idx="8">
                  <c:v>51000000</c:v>
                </c:pt>
                <c:pt idx="9">
                  <c:v>73900000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81-40A0-BDE9-6AB1AE2D1B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461312"/>
        <c:axId val="88462848"/>
      </c:lineChart>
      <c:catAx>
        <c:axId val="88461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88462848"/>
        <c:crosses val="autoZero"/>
        <c:auto val="1"/>
        <c:lblAlgn val="ctr"/>
        <c:lblOffset val="100"/>
        <c:noMultiLvlLbl val="0"/>
      </c:catAx>
      <c:valAx>
        <c:axId val="88462848"/>
        <c:scaling>
          <c:orientation val="minMax"/>
          <c:max val="80000000"/>
          <c:min val="0"/>
        </c:scaling>
        <c:delete val="0"/>
        <c:axPos val="l"/>
        <c:majorGridlines/>
        <c:numFmt formatCode="#,##0.000[$$-409]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88461312"/>
        <c:crosses val="autoZero"/>
        <c:crossBetween val="between"/>
        <c:majorUnit val="10000000"/>
        <c:minorUnit val="2"/>
        <c:dispUnits>
          <c:builtInUnit val="millions"/>
          <c:dispUnitsLbl>
            <c:layout>
              <c:manualLayout>
                <c:xMode val="edge"/>
                <c:yMode val="edge"/>
                <c:x val="1.5644391009884163E-2"/>
                <c:y val="0.3959921259842592"/>
              </c:manualLayout>
            </c:layout>
            <c:tx>
              <c:rich>
                <a:bodyPr/>
                <a:lstStyle/>
                <a:p>
                  <a:pPr>
                    <a:defRPr sz="1800"/>
                  </a:pPr>
                  <a:r>
                    <a:rPr lang="en-US" sz="1800" dirty="0" smtClean="0"/>
                    <a:t>$</a:t>
                  </a:r>
                  <a:r>
                    <a:rPr lang="en-US" sz="1800" baseline="0" dirty="0" smtClean="0"/>
                    <a:t> Millions</a:t>
                  </a:r>
                  <a:endParaRPr lang="ru-RU" sz="1800" dirty="0"/>
                </a:p>
              </c:rich>
            </c:tx>
          </c:dispUnitsLbl>
        </c:dispUnits>
      </c:valAx>
    </c:plotArea>
    <c:legend>
      <c:legendPos val="r"/>
      <c:layout>
        <c:manualLayout>
          <c:xMode val="edge"/>
          <c:yMode val="edge"/>
          <c:x val="0.22503375806492537"/>
          <c:y val="0.28433562992125982"/>
          <c:w val="0.1378933882366872"/>
          <c:h val="8.6734990157482331E-2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84DED-9D4F-4299-BC91-4D988B0BC5B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AC96F-0CAB-40D9-8E23-C71EA745B8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63EB-95E1-4C52-82DD-675F899A050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8CBB-B8BF-424A-BC7B-4F7BE48FDA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635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63EB-95E1-4C52-82DD-675F899A050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8CBB-B8BF-424A-BC7B-4F7BE48FDA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63EB-95E1-4C52-82DD-675F899A050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8CBB-B8BF-424A-BC7B-4F7BE48FDA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07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63EB-95E1-4C52-82DD-675F899A050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8CBB-B8BF-424A-BC7B-4F7BE48FDA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843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63EB-95E1-4C52-82DD-675F899A050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8CBB-B8BF-424A-BC7B-4F7BE48FDA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122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63EB-95E1-4C52-82DD-675F899A050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8CBB-B8BF-424A-BC7B-4F7BE48FDA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13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63EB-95E1-4C52-82DD-675F899A050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8CBB-B8BF-424A-BC7B-4F7BE48FDA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33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63EB-95E1-4C52-82DD-675F899A050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8CBB-B8BF-424A-BC7B-4F7BE48FDA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254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63EB-95E1-4C52-82DD-675F899A050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8CBB-B8BF-424A-BC7B-4F7BE48FDA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44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63EB-95E1-4C52-82DD-675F899A050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8CBB-B8BF-424A-BC7B-4F7BE48FDA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310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63EB-95E1-4C52-82DD-675F899A050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8CBB-B8BF-424A-BC7B-4F7BE48FDA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072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63EB-95E1-4C52-82DD-675F899A050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D8CBB-B8BF-424A-BC7B-4F7BE48FDA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62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ctica.com/research/agricultural-robots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1079863" y="4976948"/>
            <a:ext cx="10058400" cy="94705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b="1" dirty="0" err="1" smtClean="0">
                <a:solidFill>
                  <a:srgbClr val="8C001A"/>
                </a:solidFill>
                <a:latin typeface="Proxima Nova ExCn Bl" pitchFamily="2" charset="0"/>
                <a:ea typeface="Tahoma" pitchFamily="34" charset="0"/>
                <a:cs typeface="Tahoma" pitchFamily="34" charset="0"/>
              </a:rPr>
              <a:t>AgroMultiBot</a:t>
            </a:r>
            <a:endParaRPr lang="en-US" dirty="0">
              <a:solidFill>
                <a:srgbClr val="8C001A"/>
              </a:solidFill>
              <a:latin typeface="Proxima Nova ExCn Bl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05" y="949351"/>
            <a:ext cx="5353595" cy="398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84153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Этапы реализации проекта</a:t>
            </a:r>
            <a:endParaRPr lang="ru-RU" sz="4800" b="1" dirty="0">
              <a:solidFill>
                <a:srgbClr val="A50021"/>
              </a:solidFill>
              <a:latin typeface="Proxima Nova ExCn Bl" pitchFamily="2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 (2)\print\1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5213" y="1881443"/>
            <a:ext cx="7416787" cy="44104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220724" y="-43542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Этап №1: Навесной роботизированный </a:t>
            </a:r>
          </a:p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модуль</a:t>
            </a:r>
            <a:endParaRPr lang="ru-RU" sz="4800" b="1" dirty="0">
              <a:solidFill>
                <a:srgbClr val="A50021"/>
              </a:solidFill>
              <a:latin typeface="Proxima Nova ExCn Bl" pitchFamily="2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" y="1948034"/>
            <a:ext cx="5353050" cy="4031873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indent="357188" algn="just"/>
            <a:r>
              <a:rPr lang="ru-RU" sz="3200" dirty="0" smtClean="0">
                <a:latin typeface="Proxima Nova Cn Rg" pitchFamily="2" charset="0"/>
              </a:rPr>
              <a:t>Навесной роботизированный модуль представляет собой раму с двумя манипуляторами, ленточным транспортером, </a:t>
            </a:r>
            <a:r>
              <a:rPr lang="ru-RU" sz="3200" dirty="0" err="1" smtClean="0">
                <a:latin typeface="Proxima Nova Cn Rg" pitchFamily="2" charset="0"/>
              </a:rPr>
              <a:t>ворошителем</a:t>
            </a:r>
            <a:r>
              <a:rPr lang="ru-RU" sz="3200" dirty="0" smtClean="0">
                <a:latin typeface="Proxima Nova Cn Rg" pitchFamily="2" charset="0"/>
              </a:rPr>
              <a:t> и системой датчиков для распознавания плодов.</a:t>
            </a:r>
          </a:p>
          <a:p>
            <a:pPr algn="just"/>
            <a:r>
              <a:rPr lang="ru-RU" sz="3200" dirty="0" smtClean="0">
                <a:latin typeface="Proxima Nova Cn Rg" pitchFamily="2" charset="0"/>
              </a:rPr>
              <a:t> </a:t>
            </a:r>
            <a:endParaRPr lang="ru-RU" sz="3200" dirty="0">
              <a:latin typeface="Proxima Nova Cn Rg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Этап №2: </a:t>
            </a:r>
            <a:r>
              <a:rPr lang="ru-RU" sz="4800" b="1" dirty="0" err="1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Флигер-платформа</a:t>
            </a:r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 </a:t>
            </a:r>
          </a:p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с навесными роботизированными</a:t>
            </a:r>
          </a:p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 модулями</a:t>
            </a:r>
            <a:endParaRPr lang="ru-RU" sz="4800" b="1" dirty="0">
              <a:solidFill>
                <a:srgbClr val="A50021"/>
              </a:solidFill>
              <a:latin typeface="Proxima Nova ExCn Bl" pitchFamily="2" charset="0"/>
              <a:cs typeface="Arial" pitchFamily="34" charset="0"/>
            </a:endParaRPr>
          </a:p>
        </p:txBody>
      </p:sp>
      <p:pic>
        <p:nvPicPr>
          <p:cNvPr id="1027" name="Picture 3" descr="C:\Users\user\Desktop\fl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8478" y="2317445"/>
            <a:ext cx="8093987" cy="454055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515" y="2276022"/>
            <a:ext cx="7072085" cy="2554545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latin typeface="Proxima Nova Cn Rg" pitchFamily="2" charset="0"/>
              </a:rPr>
              <a:t>	</a:t>
            </a:r>
            <a:r>
              <a:rPr lang="ru-RU" sz="3200" dirty="0" err="1" smtClean="0">
                <a:latin typeface="Proxima Nova Cn Rg" pitchFamily="2" charset="0"/>
              </a:rPr>
              <a:t>Флигер</a:t>
            </a:r>
            <a:r>
              <a:rPr lang="ru-RU" sz="3200" dirty="0" smtClean="0">
                <a:latin typeface="Proxima Nova Cn Rg" pitchFamily="2" charset="0"/>
              </a:rPr>
              <a:t>–платформа оснащается навесными роботизированными модулями,</a:t>
            </a:r>
          </a:p>
          <a:p>
            <a:pPr algn="just"/>
            <a:r>
              <a:rPr lang="ru-RU" sz="3200" dirty="0" smtClean="0">
                <a:latin typeface="Proxima Nova Cn Rg" pitchFamily="2" charset="0"/>
              </a:rPr>
              <a:t>которые освобождают сборщиков от тяжелого монотонного труда. </a:t>
            </a:r>
          </a:p>
          <a:p>
            <a:pPr algn="just"/>
            <a:endParaRPr lang="ru-RU" sz="3200" dirty="0">
              <a:latin typeface="Proxima Nova Cn Rg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12192000" cy="14859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Этап №3: </a:t>
            </a:r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Робот – сборщик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err="1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AgroMultiBot.Ga</a:t>
            </a:r>
            <a:r>
              <a:rPr lang="en-US" sz="4800" b="1" dirty="0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r</a:t>
            </a:r>
            <a:r>
              <a:rPr lang="ru-RU" sz="4800" b="1" dirty="0" err="1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net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Proxima Nova ExCn Bl" pitchFamily="2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488" y="1692988"/>
            <a:ext cx="7148512" cy="5165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" y="2281428"/>
            <a:ext cx="5129215" cy="2554545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ru-RU" sz="3200" dirty="0" smtClean="0">
                <a:latin typeface="Proxima Nova Cn Rg" pitchFamily="2" charset="0"/>
              </a:rPr>
              <a:t>	</a:t>
            </a:r>
            <a:r>
              <a:rPr lang="ru-RU" sz="3200" b="1" dirty="0" err="1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AgroMultiBot.Ga</a:t>
            </a:r>
            <a:r>
              <a:rPr lang="en-US" sz="3200" b="1" dirty="0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r</a:t>
            </a:r>
            <a:r>
              <a:rPr lang="ru-RU" sz="3200" b="1" dirty="0" err="1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net</a:t>
            </a:r>
            <a:endParaRPr lang="ru-RU" sz="3200" b="1" dirty="0" smtClean="0">
              <a:solidFill>
                <a:srgbClr val="A50021"/>
              </a:solidFill>
              <a:latin typeface="Proxima Nova ExCn Bl" pitchFamily="2" charset="0"/>
              <a:ea typeface="Verdana" panose="020B0604030504040204" pitchFamily="34" charset="0"/>
              <a:cs typeface="Arial" pitchFamily="34" charset="0"/>
            </a:endParaRPr>
          </a:p>
          <a:p>
            <a:pPr algn="just"/>
            <a:r>
              <a:rPr lang="ru-RU" sz="3200" dirty="0" smtClean="0">
                <a:latin typeface="Proxima Nova Cn Rg" pitchFamily="2" charset="0"/>
              </a:rPr>
              <a:t> предназначен для сборки плодоовощной продукции  в </a:t>
            </a:r>
            <a:r>
              <a:rPr lang="ru-RU" sz="3200" dirty="0" err="1" smtClean="0">
                <a:latin typeface="Proxima Nova Cn Rg" pitchFamily="2" charset="0"/>
              </a:rPr>
              <a:t>мультиагентном</a:t>
            </a:r>
            <a:r>
              <a:rPr lang="ru-RU" sz="3200" dirty="0" smtClean="0">
                <a:latin typeface="Proxima Nova Cn Rg" pitchFamily="2" charset="0"/>
              </a:rPr>
              <a:t> безлюдном режиме.</a:t>
            </a:r>
            <a:endParaRPr lang="ru-RU" sz="3200" dirty="0">
              <a:latin typeface="Proxima Nova Cn Rg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-14514"/>
            <a:ext cx="12192000" cy="1349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Этап №4: </a:t>
            </a:r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Транспортный робот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err="1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AgroMultiBot.Topaz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Proxima Nova ExCn Bl" pitchFamily="2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5" name="Рисунок 4" descr="Рисунок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287" y="1461890"/>
            <a:ext cx="6521713" cy="53961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438582"/>
            <a:ext cx="5672138" cy="3046988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ru-RU" sz="3200" dirty="0" smtClean="0">
                <a:solidFill>
                  <a:srgbClr val="8C001A"/>
                </a:solidFill>
                <a:latin typeface="Proxima Nova Cn Rg" pitchFamily="2" charset="0"/>
              </a:rPr>
              <a:t>	</a:t>
            </a:r>
            <a:r>
              <a:rPr lang="ru-RU" sz="3200" b="1" dirty="0" err="1" smtClean="0">
                <a:solidFill>
                  <a:srgbClr val="8C001A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AgroMultiBot.Topaz</a:t>
            </a:r>
            <a:endParaRPr lang="ru-RU" sz="3200" b="1" dirty="0" smtClean="0">
              <a:solidFill>
                <a:srgbClr val="8C001A"/>
              </a:solidFill>
              <a:latin typeface="Proxima Nova ExCn Bl" pitchFamily="2" charset="0"/>
              <a:ea typeface="Verdana" panose="020B0604030504040204" pitchFamily="34" charset="0"/>
              <a:cs typeface="Arial" pitchFamily="34" charset="0"/>
            </a:endParaRPr>
          </a:p>
          <a:p>
            <a:pPr algn="just"/>
            <a:r>
              <a:rPr lang="ru-RU" sz="3200" dirty="0" smtClean="0">
                <a:latin typeface="Proxima Nova Cn Rg" pitchFamily="2" charset="0"/>
              </a:rPr>
              <a:t>Транспортный робот предназначен для транспортировки собранной продукции от робота-сборщика до  края поля.</a:t>
            </a:r>
            <a:endParaRPr lang="ru-RU" sz="3200" dirty="0">
              <a:latin typeface="Proxima Nova Cn Rg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-14514"/>
            <a:ext cx="12192000" cy="1349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Этап №5: Сервисный робот</a:t>
            </a:r>
            <a:endParaRPr lang="ru-RU" sz="4800" b="1" dirty="0" smtClean="0">
              <a:solidFill>
                <a:srgbClr val="A50021"/>
              </a:solidFill>
              <a:latin typeface="Proxima Nova ExCn Bl" pitchFamily="2" charset="0"/>
              <a:ea typeface="Verdana" panose="020B0604030504040204" pitchFamily="34" charset="0"/>
              <a:cs typeface="Arial" pitchFamily="34" charset="0"/>
            </a:endParaRPr>
          </a:p>
          <a:p>
            <a:pPr lvl="0" algn="ctr">
              <a:lnSpc>
                <a:spcPct val="90000"/>
              </a:lnSpc>
              <a:defRPr/>
            </a:pPr>
            <a:r>
              <a:rPr lang="ru-RU" sz="4800" b="1" dirty="0" err="1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AgroMultiBot</a:t>
            </a:r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.</a:t>
            </a:r>
            <a:r>
              <a:rPr lang="arn-CL" sz="4800" b="1" dirty="0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S</a:t>
            </a:r>
            <a:r>
              <a:rPr lang="ru-RU" sz="4800" b="1" dirty="0" err="1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apphire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Proxima Nova ExCn Bl" pitchFamily="2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6" name="Рисунок 5" descr="Рисун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412" y="1960736"/>
            <a:ext cx="7748587" cy="48972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745166"/>
            <a:ext cx="5157788" cy="3046988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ru-RU" sz="3200" dirty="0" smtClean="0">
                <a:latin typeface="Proxima Nova Cn Rg" pitchFamily="2" charset="0"/>
              </a:rPr>
              <a:t>	</a:t>
            </a:r>
            <a:r>
              <a:rPr lang="ru-RU" sz="3200" b="1" dirty="0" err="1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AgroMultiBot</a:t>
            </a:r>
            <a:r>
              <a:rPr lang="ru-RU" sz="3200" b="1" dirty="0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.</a:t>
            </a:r>
            <a:r>
              <a:rPr lang="arn-CL" sz="3200" b="1" dirty="0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S</a:t>
            </a:r>
            <a:r>
              <a:rPr lang="ru-RU" sz="3200" b="1" dirty="0" err="1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apphire</a:t>
            </a:r>
            <a:endParaRPr lang="ru-RU" sz="3200" b="1" dirty="0" smtClean="0">
              <a:solidFill>
                <a:srgbClr val="A50021"/>
              </a:solidFill>
              <a:latin typeface="Proxima Nova ExCn Bl" pitchFamily="2" charset="0"/>
              <a:ea typeface="Verdana" panose="020B0604030504040204" pitchFamily="34" charset="0"/>
              <a:cs typeface="Arial" pitchFamily="34" charset="0"/>
            </a:endParaRPr>
          </a:p>
          <a:p>
            <a:pPr algn="just"/>
            <a:r>
              <a:rPr lang="ru-RU" sz="3200" dirty="0" smtClean="0">
                <a:latin typeface="Proxima Nova Cn Rg" pitchFamily="2" charset="0"/>
              </a:rPr>
              <a:t>предназначен для обслуживания</a:t>
            </a:r>
          </a:p>
          <a:p>
            <a:pPr algn="just"/>
            <a:r>
              <a:rPr lang="ru-RU" sz="3200" dirty="0" smtClean="0">
                <a:latin typeface="Proxima Nova Cn Rg" pitchFamily="2" charset="0"/>
              </a:rPr>
              <a:t>роботов, задействованных в процессе сборки плодоовощной продукции.</a:t>
            </a:r>
            <a:endParaRPr lang="ru-RU" sz="3200" dirty="0">
              <a:latin typeface="Proxima Nova Cn Rg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14514"/>
            <a:ext cx="12192000" cy="1349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Этап №6: </a:t>
            </a:r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Зарядная станция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sz="4800" b="1" dirty="0" err="1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AgroMultiBot</a:t>
            </a:r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.</a:t>
            </a:r>
            <a:r>
              <a:rPr lang="arn-CL" sz="4800" b="1" dirty="0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C</a:t>
            </a:r>
            <a:r>
              <a:rPr lang="ru-RU" sz="4800" b="1" dirty="0" err="1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hrysolite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Proxima Nova ExCn Bl" pitchFamily="2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5" name="Рисунок 4" descr="Рисунок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338" y="2606040"/>
            <a:ext cx="9336382" cy="4251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" y="1569902"/>
            <a:ext cx="11925300" cy="1569660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err="1" smtClean="0">
                <a:solidFill>
                  <a:srgbClr val="8C001A"/>
                </a:solidFill>
                <a:latin typeface="Proxima Nova Cn Rg" pitchFamily="2" charset="0"/>
              </a:rPr>
              <a:t>AgroMultiBot.Crysolite</a:t>
            </a:r>
            <a:r>
              <a:rPr lang="ru-RU" sz="3200" dirty="0" smtClean="0">
                <a:latin typeface="Proxima Nova Cn Rg" pitchFamily="2" charset="0"/>
              </a:rPr>
              <a:t> предназначен для обеспечения бесперебойного энергоснабжения всех роботов, задействованных в процессе сборки плодоовощной продукции</a:t>
            </a:r>
            <a:endParaRPr lang="ru-RU" sz="3200" dirty="0">
              <a:latin typeface="Proxima Nova Cn Rg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2971" y="1755848"/>
            <a:ext cx="3565545" cy="478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-43542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Текущее состояние проекта</a:t>
            </a:r>
          </a:p>
          <a:p>
            <a:pPr algn="ctr"/>
            <a:r>
              <a:rPr lang="ru-RU" sz="3600" dirty="0" smtClean="0">
                <a:solidFill>
                  <a:srgbClr val="A50021"/>
                </a:solidFill>
                <a:latin typeface="Proxima Nova ExCn Bl" pitchFamily="2" charset="0"/>
              </a:rPr>
              <a:t>Интеллектуальная собственность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скачанные файлы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32" y="1664922"/>
            <a:ext cx="3264277" cy="30455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43542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Текущее состояние проекта</a:t>
            </a:r>
          </a:p>
          <a:p>
            <a:pPr algn="ctr"/>
            <a:r>
              <a:rPr lang="ru-RU" sz="3600" dirty="0" smtClean="0">
                <a:solidFill>
                  <a:srgbClr val="A50021"/>
                </a:solidFill>
                <a:latin typeface="Proxima Nova ExCn Bl" pitchFamily="2" charset="0"/>
              </a:rPr>
              <a:t>Участие в акселерационных программах </a:t>
            </a:r>
          </a:p>
          <a:p>
            <a:pPr algn="ctr"/>
            <a:r>
              <a:rPr lang="ru-RU" sz="3600" dirty="0" smtClean="0">
                <a:solidFill>
                  <a:srgbClr val="A50021"/>
                </a:solidFill>
                <a:latin typeface="Proxima Nova ExCn Bl" pitchFamily="2" charset="0"/>
              </a:rPr>
              <a:t>и привлеченное финансирование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942" y="4600091"/>
            <a:ext cx="6779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Proxima Nova Cn Rg" pitchFamily="2" charset="0"/>
                <a:ea typeface="Noto Sans CJK TC Regular" pitchFamily="34" charset="-128"/>
              </a:rPr>
              <a:t>Финалисты федерального </a:t>
            </a:r>
          </a:p>
          <a:p>
            <a:r>
              <a:rPr lang="ru-RU" sz="3200" dirty="0" smtClean="0">
                <a:latin typeface="Proxima Nova Cn Rg" pitchFamily="2" charset="0"/>
                <a:ea typeface="Noto Sans CJK TC Regular" pitchFamily="34" charset="-128"/>
              </a:rPr>
              <a:t>акселератора технологических </a:t>
            </a:r>
          </a:p>
          <a:p>
            <a:r>
              <a:rPr lang="ru-RU" sz="3200" dirty="0" err="1" smtClean="0">
                <a:latin typeface="Proxima Nova Cn Rg" pitchFamily="2" charset="0"/>
                <a:ea typeface="Noto Sans CJK TC Regular" pitchFamily="34" charset="-128"/>
              </a:rPr>
              <a:t>стартапов</a:t>
            </a:r>
            <a:r>
              <a:rPr lang="ru-RU" sz="3200" dirty="0" smtClean="0">
                <a:latin typeface="Proxima Nova Cn Rg" pitchFamily="2" charset="0"/>
                <a:ea typeface="Noto Sans CJK TC Regular" pitchFamily="34" charset="-128"/>
              </a:rPr>
              <a:t> </a:t>
            </a:r>
            <a:r>
              <a:rPr lang="ru-RU" sz="3200" dirty="0" err="1" smtClean="0">
                <a:latin typeface="Proxima Nova Cn Rg" pitchFamily="2" charset="0"/>
                <a:ea typeface="Noto Sans CJK TC Regular" pitchFamily="34" charset="-128"/>
              </a:rPr>
              <a:t>GenerationS</a:t>
            </a:r>
            <a:r>
              <a:rPr lang="ru-RU" sz="3200" dirty="0" smtClean="0">
                <a:latin typeface="Proxima Nova Cn Rg" pitchFamily="2" charset="0"/>
                <a:ea typeface="Noto Sans CJK TC Regular" pitchFamily="34" charset="-128"/>
              </a:rPr>
              <a:t> -2015</a:t>
            </a:r>
            <a:endParaRPr lang="ru-RU" sz="3200" dirty="0">
              <a:latin typeface="Proxima Nova Cn Rg" pitchFamily="2" charset="0"/>
              <a:ea typeface="Noto Sans CJK TC Regular" pitchFamily="34" charset="-128"/>
            </a:endParaRPr>
          </a:p>
        </p:txBody>
      </p:sp>
      <p:pic>
        <p:nvPicPr>
          <p:cNvPr id="11" name="Рисунок 10" descr="Bortnic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998" y="1780527"/>
            <a:ext cx="6420873" cy="2207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72150" y="4550782"/>
            <a:ext cx="6419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Proxima Nova Cn Rg" pitchFamily="2" charset="0"/>
                <a:ea typeface="Noto Sans CJK TC Regular" pitchFamily="34" charset="-128"/>
              </a:rPr>
              <a:t>В 2015 году получено финансирование </a:t>
            </a:r>
          </a:p>
          <a:p>
            <a:r>
              <a:rPr lang="ru-RU" sz="3200" dirty="0" smtClean="0">
                <a:latin typeface="Proxima Nova Cn Rg" pitchFamily="2" charset="0"/>
                <a:ea typeface="Noto Sans CJK TC Regular" pitchFamily="34" charset="-128"/>
              </a:rPr>
              <a:t>в размере 2 млн. рублей от фонда Бортника</a:t>
            </a:r>
            <a:endParaRPr lang="ru-RU" sz="3200" dirty="0">
              <a:latin typeface="Proxima Nova Cn Rg" pitchFamily="2" charset="0"/>
              <a:ea typeface="Noto Sans CJK TC Regular" pitchFamily="34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43542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Текущее состояние проекта </a:t>
            </a:r>
          </a:p>
          <a:p>
            <a:pPr algn="ctr"/>
            <a:r>
              <a:rPr lang="ru-RU" sz="36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Тестовая платформа</a:t>
            </a:r>
            <a:endParaRPr lang="ru-RU" sz="3600" b="1" dirty="0">
              <a:solidFill>
                <a:srgbClr val="A50021"/>
              </a:solidFill>
              <a:latin typeface="Proxima Nova ExCn Bl" pitchFamily="2" charset="0"/>
              <a:cs typeface="Arial" pitchFamily="34" charset="0"/>
            </a:endParaRPr>
          </a:p>
        </p:txBody>
      </p:sp>
      <p:pic>
        <p:nvPicPr>
          <p:cNvPr id="2" name="Picture 2" descr="C:\Users\user\Downloads\Ракурс с фот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6" y="3180212"/>
            <a:ext cx="6544387" cy="3681218"/>
          </a:xfrm>
          <a:prstGeom prst="rect">
            <a:avLst/>
          </a:prstGeom>
          <a:noFill/>
        </p:spPr>
      </p:pic>
      <p:pic>
        <p:nvPicPr>
          <p:cNvPr id="1027" name="Picture 3" descr="C:\Users\user\Downloads\ыварыва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2138" y="3193784"/>
            <a:ext cx="6519862" cy="3667422"/>
          </a:xfrm>
          <a:prstGeom prst="rect">
            <a:avLst/>
          </a:prstGeom>
          <a:noFill/>
          <a:ln w="63500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1569902"/>
            <a:ext cx="12192000" cy="1077218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latin typeface="Proxima Nova Cn Rg" pitchFamily="2" charset="0"/>
              </a:rPr>
              <a:t>Разработанная транспортная платформа предназначена для тестирования основных технологий</a:t>
            </a:r>
            <a:r>
              <a:rPr lang="ru-RU" sz="3200" dirty="0" smtClean="0">
                <a:solidFill>
                  <a:srgbClr val="A50021"/>
                </a:solidFill>
                <a:latin typeface="Proxima Nova Cn Rg" pitchFamily="2" charset="0"/>
              </a:rPr>
              <a:t> </a:t>
            </a:r>
            <a:r>
              <a:rPr lang="ru-RU" sz="3200" b="1" dirty="0" err="1" smtClean="0">
                <a:solidFill>
                  <a:srgbClr val="A50021"/>
                </a:solidFill>
                <a:latin typeface="Proxima Nova Cn Rg" pitchFamily="2" charset="0"/>
              </a:rPr>
              <a:t>AgroMultiBot</a:t>
            </a:r>
            <a:r>
              <a:rPr lang="ru-RU" sz="3200" dirty="0" smtClean="0">
                <a:latin typeface="Proxima Nova Cn Rg" pitchFamily="2" charset="0"/>
              </a:rPr>
              <a:t>.</a:t>
            </a:r>
            <a:endParaRPr lang="ru-RU" sz="3200" dirty="0">
              <a:latin typeface="Proxima Nova Cn Rg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0" y="-25400"/>
            <a:ext cx="12192000" cy="7824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Описание проекта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1226" y="698705"/>
            <a:ext cx="11970774" cy="6309420"/>
          </a:xfrm>
          <a:custGeom>
            <a:avLst/>
            <a:gdLst>
              <a:gd name="connsiteX0" fmla="*/ 0 w 11963400"/>
              <a:gd name="connsiteY0" fmla="*/ 0 h 6586418"/>
              <a:gd name="connsiteX1" fmla="*/ 11963400 w 11963400"/>
              <a:gd name="connsiteY1" fmla="*/ 0 h 6586418"/>
              <a:gd name="connsiteX2" fmla="*/ 11963400 w 11963400"/>
              <a:gd name="connsiteY2" fmla="*/ 6586418 h 6586418"/>
              <a:gd name="connsiteX3" fmla="*/ 0 w 11963400"/>
              <a:gd name="connsiteY3" fmla="*/ 6586418 h 6586418"/>
              <a:gd name="connsiteX4" fmla="*/ 0 w 11963400"/>
              <a:gd name="connsiteY4" fmla="*/ 0 h 658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63400" h="6586418">
                <a:moveTo>
                  <a:pt x="0" y="0"/>
                </a:moveTo>
                <a:lnTo>
                  <a:pt x="11963400" y="0"/>
                </a:lnTo>
                <a:lnTo>
                  <a:pt x="11963400" y="6586418"/>
                </a:lnTo>
                <a:lnTo>
                  <a:pt x="0" y="658641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	</a:t>
            </a:r>
            <a:r>
              <a:rPr lang="ru-RU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Семейство роботов </a:t>
            </a:r>
            <a:r>
              <a:rPr lang="ru-RU" sz="3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AgroMultiBot</a:t>
            </a:r>
            <a:r>
              <a:rPr lang="ru-RU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реализует концепцию </a:t>
            </a:r>
            <a:r>
              <a:rPr lang="ru-RU" sz="3100" dirty="0" smtClean="0">
                <a:solidFill>
                  <a:schemeClr val="bg1"/>
                </a:solidFill>
                <a:latin typeface="Proxima Nova Cn Rg" pitchFamily="2" charset="0"/>
              </a:rPr>
              <a:t>концепцию</a:t>
            </a:r>
            <a:r>
              <a:rPr lang="ru-RU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безлюдного сельскохозяйственного производства на основе последовательной разработки и внедрения серии мобильных автономных роботов. Каждый из них будет выполнять определенный отличный от других набор агротехнических операций. Совместное применение всех роботов обеспечит полный функционально замкнутый цикл сельскохозяйственного производства. </a:t>
            </a:r>
          </a:p>
          <a:p>
            <a:pPr algn="just"/>
            <a:r>
              <a:rPr lang="ru-RU" sz="3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AgroMultiBot</a:t>
            </a:r>
            <a:r>
              <a:rPr lang="ru-RU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– это робототехническая платформа: робот-сборщик для открытого грунта «</a:t>
            </a:r>
            <a:r>
              <a:rPr lang="ru-RU" sz="3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Garnet</a:t>
            </a:r>
            <a:r>
              <a:rPr lang="ru-RU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», робот-сборщик для теплиц «</a:t>
            </a:r>
            <a:r>
              <a:rPr lang="ru-RU" sz="3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Hyacinth</a:t>
            </a:r>
            <a:r>
              <a:rPr lang="ru-RU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», пропашной робот «</a:t>
            </a:r>
            <a:r>
              <a:rPr lang="ru-RU" sz="3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Pearl</a:t>
            </a:r>
            <a:r>
              <a:rPr lang="ru-RU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», транспортный робот «</a:t>
            </a:r>
            <a:r>
              <a:rPr lang="ru-RU" sz="3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Topaz</a:t>
            </a:r>
            <a:r>
              <a:rPr lang="ru-RU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», сервисный робот «</a:t>
            </a:r>
            <a:r>
              <a:rPr lang="ru-RU" sz="3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Sapphire</a:t>
            </a:r>
            <a:r>
              <a:rPr lang="ru-RU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», зарядная станция «</a:t>
            </a:r>
            <a:r>
              <a:rPr lang="ru-RU" sz="3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Chrysolite</a:t>
            </a:r>
            <a:r>
              <a:rPr lang="ru-RU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», </a:t>
            </a:r>
            <a:r>
              <a:rPr lang="ru-RU" sz="3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культиватор-фитосанитар</a:t>
            </a:r>
            <a:r>
              <a:rPr lang="ru-RU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«</a:t>
            </a:r>
            <a:r>
              <a:rPr lang="ru-RU" sz="3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Ruby</a:t>
            </a:r>
            <a:r>
              <a:rPr lang="ru-RU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», ороситель «</a:t>
            </a:r>
            <a:r>
              <a:rPr lang="ru-RU" sz="3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Diamond</a:t>
            </a:r>
            <a:r>
              <a:rPr lang="ru-RU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» и другие роботы.</a:t>
            </a:r>
          </a:p>
          <a:p>
            <a:pPr algn="just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 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43542"/>
            <a:ext cx="12192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Текущее состояние проекта</a:t>
            </a:r>
            <a:endParaRPr lang="ru-RU" sz="4800" b="1" dirty="0" smtClean="0">
              <a:solidFill>
                <a:srgbClr val="A50021"/>
              </a:solidFill>
              <a:latin typeface="Proxima Nova ExCn Bl" pitchFamily="2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Интеллектуальная система </a:t>
            </a:r>
          </a:p>
          <a:p>
            <a:pPr algn="ctr"/>
            <a:r>
              <a:rPr lang="ru-RU" sz="36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принятия решений на основе </a:t>
            </a:r>
            <a:r>
              <a:rPr lang="ru-RU" sz="3600" b="1" dirty="0" err="1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мультиагентных</a:t>
            </a:r>
            <a:r>
              <a:rPr lang="ru-RU" sz="36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  </a:t>
            </a:r>
          </a:p>
          <a:p>
            <a:pPr algn="ctr"/>
            <a:r>
              <a:rPr lang="ru-RU" sz="36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рекурсивных когнитивных архитектур </a:t>
            </a:r>
            <a:endParaRPr lang="ru-RU" sz="3600" b="1" dirty="0">
              <a:solidFill>
                <a:srgbClr val="A50021"/>
              </a:solidFill>
              <a:latin typeface="Proxima Nova ExCn Bl" pitchFamily="2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30" y="2563937"/>
            <a:ext cx="7439245" cy="4094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0" y="-428640"/>
            <a:ext cx="12192000" cy="2171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endParaRPr lang="ru-RU" sz="4800" b="1" dirty="0" smtClean="0">
              <a:solidFill>
                <a:srgbClr val="A50021"/>
              </a:solidFill>
              <a:latin typeface="Proxima Nova ExCn Bl" pitchFamily="2" charset="0"/>
              <a:cs typeface="Arial" pitchFamily="34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</a:pPr>
            <a:endParaRPr lang="ru-RU" sz="4800" b="1" dirty="0" smtClean="0">
              <a:solidFill>
                <a:srgbClr val="A50021"/>
              </a:solidFill>
              <a:latin typeface="Proxima Nova ExCn Bl" pitchFamily="2" charset="0"/>
              <a:cs typeface="Arial" pitchFamily="34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</a:pPr>
            <a:endParaRPr lang="ru-RU" sz="4800" dirty="0" smtClean="0">
              <a:solidFill>
                <a:srgbClr val="A50021"/>
              </a:solidFill>
              <a:latin typeface="Proxima Nova ExCn Bl" pitchFamily="2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Текущее состояние проекта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Мультиспектральная система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компьютерного зрения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Proxima Nova ExCn Bl" pitchFamily="2" charset="0"/>
              <a:ea typeface="+mj-ea"/>
              <a:cs typeface="Arial" pitchFamily="34" charset="0"/>
            </a:endParaRPr>
          </a:p>
        </p:txBody>
      </p:sp>
      <p:pic>
        <p:nvPicPr>
          <p:cNvPr id="7" name="Picture 3" descr="C:\Users\cerp\Desktop\aaa\screen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309" y="2294238"/>
            <a:ext cx="10020954" cy="4020849"/>
          </a:xfrm>
          <a:prstGeom prst="rect">
            <a:avLst/>
          </a:prstGeom>
          <a:noFill/>
          <a:ln w="63500"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cerp\Desktop\aaa\h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1246" y="1968033"/>
            <a:ext cx="2957104" cy="4715661"/>
          </a:xfrm>
          <a:prstGeom prst="rect">
            <a:avLst/>
          </a:prstGeom>
          <a:noFill/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0" y="54892"/>
            <a:ext cx="12192000" cy="15675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Текущее состояние проекта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Proxima Nova ExCn Bl" pitchFamily="2" charset="0"/>
                <a:ea typeface="+mj-ea"/>
                <a:cs typeface="Arial" pitchFamily="34" charset="0"/>
              </a:rPr>
              <a:t>Проект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Proxima Nova ExCn Bl" pitchFamily="2" charset="0"/>
                <a:ea typeface="+mj-ea"/>
                <a:cs typeface="Arial" pitchFamily="34" charset="0"/>
              </a:rPr>
              <a:t>схвата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Proxima Nova ExCn Bl" pitchFamily="2" charset="0"/>
                <a:ea typeface="+mj-ea"/>
                <a:cs typeface="Arial" pitchFamily="34" charset="0"/>
              </a:rPr>
              <a:t> манипулятора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Proxima Nova ExCn Bl" pitchFamily="2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Proxima Nova ExCn Bl" pitchFamily="2" charset="0"/>
                <a:ea typeface="+mj-ea"/>
                <a:cs typeface="Arial" pitchFamily="34" charset="0"/>
              </a:rPr>
              <a:t>и его реализация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Proxima Nova ExCn Bl" pitchFamily="2" charset="0"/>
              <a:ea typeface="+mj-ea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  <p:pic>
        <p:nvPicPr>
          <p:cNvPr id="6" name="Рисунок 5" descr="ar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0" y="1857376"/>
            <a:ext cx="2867024" cy="50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92000" cy="7692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Аналогичные разработки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Proxima Nova ExCn Bl" pitchFamily="2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21" y="2256118"/>
            <a:ext cx="2747681" cy="1831787"/>
          </a:xfrm>
          <a:prstGeom prst="rect">
            <a:avLst/>
          </a:prstGeom>
          <a:ln w="63500">
            <a:solidFill>
              <a:srgbClr val="A50021"/>
            </a:solidFill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50" y="2259106"/>
            <a:ext cx="2727416" cy="1828800"/>
          </a:xfrm>
          <a:prstGeom prst="rect">
            <a:avLst/>
          </a:prstGeom>
          <a:ln w="63500">
            <a:solidFill>
              <a:srgbClr val="A50021"/>
            </a:solidFill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59248"/>
            <a:ext cx="2767852" cy="1828658"/>
          </a:xfrm>
          <a:prstGeom prst="rect">
            <a:avLst/>
          </a:prstGeom>
          <a:ln w="63500">
            <a:solidFill>
              <a:srgbClr val="A50021"/>
            </a:solidFill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307975" y="4370294"/>
            <a:ext cx="24974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250 </a:t>
            </a:r>
            <a:r>
              <a:rPr lang="en-US" sz="2400" b="1" dirty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000 </a:t>
            </a:r>
            <a:r>
              <a:rPr lang="en-US" sz="2400" b="1" dirty="0" smtClean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endParaRPr lang="ru-RU" sz="2400" b="1" dirty="0" smtClean="0">
              <a:latin typeface="Proxima Nova Cn Rg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400" b="1" dirty="0" smtClean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sz="2400" b="1" dirty="0" smtClean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AGROBOT (</a:t>
            </a:r>
            <a:r>
              <a:rPr lang="ru-RU" sz="2400" b="1" dirty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ИСПАНИЯ)</a:t>
            </a:r>
          </a:p>
          <a:p>
            <a:pPr algn="ctr"/>
            <a:endParaRPr lang="ru-RU" sz="2400" b="1" dirty="0">
              <a:latin typeface="Proxima Nova Cn Rg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4363232"/>
            <a:ext cx="2767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Proxima Nova Cn Rg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400" b="1" dirty="0" smtClean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sz="2400" b="1" dirty="0" smtClean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CROPS</a:t>
            </a:r>
            <a:endParaRPr lang="ru-RU" sz="2400" b="1" dirty="0" smtClean="0">
              <a:latin typeface="Proxima Nova Cn Rg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400" b="1" dirty="0" smtClean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(НИДЕРЛАНДЫ)</a:t>
            </a:r>
            <a:endParaRPr lang="en-US" sz="2400" b="1" dirty="0">
              <a:latin typeface="Proxima Nova Cn Rg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400" b="1" dirty="0">
              <a:latin typeface="Proxima Nova Cn Rg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24891" y="4363232"/>
            <a:ext cx="251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2400" b="1" dirty="0" smtClean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00 </a:t>
            </a:r>
            <a:r>
              <a:rPr lang="en-US" sz="2400" b="1" dirty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000 </a:t>
            </a:r>
            <a:r>
              <a:rPr lang="en-US" sz="2400" b="1" dirty="0" smtClean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endParaRPr lang="ru-RU" sz="2400" b="1" dirty="0" smtClean="0">
              <a:latin typeface="Proxima Nova Cn Rg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400" b="1" dirty="0" smtClean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sz="2400" b="1" dirty="0" smtClean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ENERGID</a:t>
            </a:r>
            <a:endParaRPr lang="ru-RU" sz="2400" b="1" dirty="0" smtClean="0">
              <a:latin typeface="Proxima Nova Cn Rg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400" b="1" dirty="0" smtClean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(США)</a:t>
            </a:r>
            <a:endParaRPr lang="en-US" sz="2400" b="1" dirty="0">
              <a:latin typeface="Proxima Nova Cn Rg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400" b="1" dirty="0">
              <a:latin typeface="Proxima Nova Cn Rg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3326" y="4363232"/>
            <a:ext cx="2497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2400" b="1" dirty="0" smtClean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0 </a:t>
            </a:r>
            <a:r>
              <a:rPr lang="en-US" sz="2400" b="1" dirty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000 </a:t>
            </a:r>
            <a:r>
              <a:rPr lang="en-US" sz="2400" b="1" dirty="0" smtClean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endParaRPr lang="ru-RU" sz="2400" b="1" dirty="0" smtClean="0">
              <a:latin typeface="Proxima Nova Cn Rg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400" b="1" dirty="0" smtClean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sz="2400" b="1" dirty="0" smtClean="0"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AgroMultiBot</a:t>
            </a:r>
            <a:endParaRPr lang="ru-RU" sz="2400" b="1" dirty="0">
              <a:latin typeface="Proxima Nova Cn Rg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2" name="Picture 4" descr="C:\Users\user\Desktop\Новая папка (2)\print\xngzdfbzdfbzfd (1) —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916" y="2270041"/>
            <a:ext cx="2608227" cy="1852016"/>
          </a:xfrm>
          <a:prstGeom prst="rect">
            <a:avLst/>
          </a:prstGeom>
          <a:noFill/>
          <a:ln w="63500">
            <a:solidFill>
              <a:srgbClr val="A5002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925773"/>
              </p:ext>
            </p:extLst>
          </p:nvPr>
        </p:nvGraphicFramePr>
        <p:xfrm>
          <a:off x="285750" y="1481957"/>
          <a:ext cx="11906250" cy="5381895"/>
        </p:xfrm>
        <a:graphic>
          <a:graphicData uri="http://schemas.openxmlformats.org/drawingml/2006/table">
            <a:tbl>
              <a:tblPr/>
              <a:tblGrid>
                <a:gridCol w="2241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5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28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7049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Комбайны</a:t>
                      </a:r>
                    </a:p>
                  </a:txBody>
                  <a:tcPr marL="68751" marR="68751" marT="6112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Робот</a:t>
                      </a:r>
                    </a:p>
                  </a:txBody>
                  <a:tcPr marL="68751" marR="68751" marT="6112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Манипулятор</a:t>
                      </a:r>
                    </a:p>
                  </a:txBody>
                  <a:tcPr marL="68751" marR="68751" marT="6112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Компьютерное зрение</a:t>
                      </a:r>
                    </a:p>
                  </a:txBody>
                  <a:tcPr marL="68751" marR="68751" marT="6112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00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7462">
                <a:tc>
                  <a:txBody>
                    <a:bodyPr/>
                    <a:lstStyle/>
                    <a:p>
                      <a:pPr marL="0" marR="0" lvl="0" indent="0" algn="just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Guaresi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roxima Nova Cn Rg" pitchFamily="2" charset="0"/>
                        <a:cs typeface="Times New Roman" pitchFamily="16" charset="0"/>
                      </a:endParaRP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12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Robotic Harvesting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12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Energid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roxima Nova Cn Rg" pitchFamily="2" charset="0"/>
                        <a:cs typeface="Times New Roman" pitchFamily="16" charset="0"/>
                      </a:endParaRPr>
                    </a:p>
                  </a:txBody>
                  <a:tcPr marL="68751" marR="68751" marT="61120" marB="0" horzOverflow="overflow">
                    <a:lnL>
                      <a:noFill/>
                    </a:lnL>
                    <a:lnR>
                      <a:noFill/>
                    </a:lnR>
                    <a:lnT w="2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Wageningen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 UR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12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Naio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roxima Nova Cn Rg" pitchFamily="2" charset="0"/>
                        <a:cs typeface="Times New Roman" pitchFamily="16" charset="0"/>
                      </a:endParaRP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12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Vision Robotics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12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Harvest CROO Robotics 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12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University of LINCOLN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12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The University of SYDNEY 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12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RAUSSENDORF</a:t>
                      </a:r>
                    </a:p>
                  </a:txBody>
                  <a:tcPr marL="68751" marR="68751" marT="61120" marB="0" horzOverflow="overflow">
                    <a:lnL>
                      <a:noFill/>
                    </a:lnL>
                    <a:lnR>
                      <a:noFill/>
                    </a:lnR>
                    <a:lnT w="2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CROPBS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12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LACQUEY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12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Soft Robotics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12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RHR</a:t>
                      </a:r>
                    </a:p>
                  </a:txBody>
                  <a:tcPr marL="68751" marR="68751" marT="61120" marB="0" horzOverflow="overflow">
                    <a:lnL>
                      <a:noFill/>
                    </a:lnL>
                    <a:lnR>
                      <a:noFill/>
                    </a:lnR>
                    <a:lnT w="2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QUT (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Qweensland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Universiity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 of Technology)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12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BLUE RIVER Technology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12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roxima Nova Cn Rg" pitchFamily="2" charset="0"/>
                          <a:cs typeface="Times New Roman" pitchFamily="16" charset="0"/>
                        </a:rPr>
                        <a:t>AgPixel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roxima Nova Cn Rg" pitchFamily="2" charset="0"/>
                        <a:cs typeface="Times New Roman" pitchFamily="16" charset="0"/>
                      </a:endParaRPr>
                    </a:p>
                  </a:txBody>
                  <a:tcPr marL="68751" marR="68751" marT="61120" marB="0" horzOverflow="overflow">
                    <a:lnL>
                      <a:noFill/>
                    </a:lnL>
                    <a:lnR>
                      <a:noFill/>
                    </a:lnR>
                    <a:lnT w="2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 txBox="1">
            <a:spLocks/>
          </p:cNvSpPr>
          <p:nvPr/>
        </p:nvSpPr>
        <p:spPr>
          <a:xfrm>
            <a:off x="0" y="-220738"/>
            <a:ext cx="12192000" cy="9809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Proxima Nova ExCn Bl" pitchFamily="2" charset="0"/>
                <a:ea typeface="+mj-ea"/>
                <a:cs typeface="Arial" pitchFamily="34" charset="0"/>
              </a:rPr>
              <a:t>Конкурентные  технологии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Proxima Nova ExCn Bl" pitchFamily="2" charset="0"/>
              <a:ea typeface="+mj-ea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71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4354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Конкурентные преимущества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021" y="1569461"/>
            <a:ext cx="112519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Ожидаемая производительность в 3-5 раз выше, чем при ручной и механизированной уборке.</a:t>
            </a:r>
          </a:p>
          <a:p>
            <a:pPr algn="just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Сокращение производственных расходов за счет сбора продукции в безлюдном режиме.</a:t>
            </a:r>
          </a:p>
          <a:p>
            <a:pPr algn="just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Сбережение плодов за счет применения интеллектуальной системы идентификации плодов, многозвенного манипулятора,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мультиагентного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взаимодействия с другими роботами в составе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AgroMultiBot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.</a:t>
            </a:r>
          </a:p>
          <a:p>
            <a:pPr algn="just"/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779" y="1639614"/>
            <a:ext cx="497252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8C001A"/>
                </a:solidFill>
                <a:latin typeface="Proxima Nova ExCn Bl" pitchFamily="2" charset="0"/>
              </a:rPr>
              <a:t>1.</a:t>
            </a:r>
          </a:p>
          <a:p>
            <a:endParaRPr lang="ru-RU" sz="3200" dirty="0" smtClean="0">
              <a:solidFill>
                <a:srgbClr val="8C001A"/>
              </a:solidFill>
              <a:latin typeface="Proxima Nova ExCn Bl" pitchFamily="2" charset="0"/>
            </a:endParaRPr>
          </a:p>
          <a:p>
            <a:r>
              <a:rPr lang="ru-RU" sz="3200" dirty="0" smtClean="0">
                <a:solidFill>
                  <a:srgbClr val="8C001A"/>
                </a:solidFill>
                <a:latin typeface="Proxima Nova ExCn Bl" pitchFamily="2" charset="0"/>
              </a:rPr>
              <a:t>2.</a:t>
            </a:r>
          </a:p>
          <a:p>
            <a:endParaRPr lang="ru-RU" sz="3000" dirty="0" smtClean="0">
              <a:solidFill>
                <a:srgbClr val="8C001A"/>
              </a:solidFill>
              <a:latin typeface="Proxima Nova ExCn Bl" pitchFamily="2" charset="0"/>
            </a:endParaRPr>
          </a:p>
          <a:p>
            <a:r>
              <a:rPr lang="ru-RU" sz="3200" dirty="0" smtClean="0">
                <a:solidFill>
                  <a:srgbClr val="8C001A"/>
                </a:solidFill>
                <a:latin typeface="Proxima Nova ExCn Bl" pitchFamily="2" charset="0"/>
              </a:rPr>
              <a:t>3.</a:t>
            </a:r>
          </a:p>
          <a:p>
            <a:endParaRPr lang="ru-RU" sz="3200" dirty="0">
              <a:solidFill>
                <a:srgbClr val="8C001A"/>
              </a:solidFill>
              <a:latin typeface="Proxima Nova ExCn Bl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4354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Конкурентные преимущества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3683" y="1664043"/>
            <a:ext cx="112383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 algn="just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Сбережение почвенного слоя и посадок за счет применения одноосной транспортной платформы на широкопрофильных катках.</a:t>
            </a:r>
          </a:p>
          <a:p>
            <a:pPr marL="1588" indent="-1588" algn="just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Возможность поэтапного перехода к безлюдному сельскохозяйственному производству за счет постепенного внедрения роботов для различных агротехнических операций.</a:t>
            </a:r>
          </a:p>
          <a:p>
            <a:pPr marL="1588" indent="-1588" algn="just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Возможность круглосуточной работы в любых климатических условиях.</a:t>
            </a:r>
          </a:p>
          <a:p>
            <a:pPr marL="1588" indent="-1588" algn="just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Возможность быстрой перенастройки на требуемый вид уборки.</a:t>
            </a:r>
          </a:p>
          <a:p>
            <a:pPr marL="174625" indent="-174625" algn="just">
              <a:buFont typeface="Arial" pitchFamily="34" charset="0"/>
              <a:buChar char="•"/>
            </a:pP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779" y="1734864"/>
            <a:ext cx="498855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8C001A"/>
                </a:solidFill>
                <a:latin typeface="Proxima Nova ExCn Bl" pitchFamily="2" charset="0"/>
              </a:rPr>
              <a:t>4</a:t>
            </a:r>
            <a:r>
              <a:rPr lang="ru-RU" sz="3200" dirty="0" smtClean="0">
                <a:solidFill>
                  <a:srgbClr val="8C001A"/>
                </a:solidFill>
                <a:latin typeface="Proxima Nova ExCn Bl" pitchFamily="2" charset="0"/>
              </a:rPr>
              <a:t>.</a:t>
            </a:r>
          </a:p>
          <a:p>
            <a:endParaRPr lang="ru-RU" sz="2800" dirty="0" smtClean="0">
              <a:solidFill>
                <a:srgbClr val="8C001A"/>
              </a:solidFill>
              <a:latin typeface="Proxima Nova ExCn Bl" pitchFamily="2" charset="0"/>
            </a:endParaRPr>
          </a:p>
          <a:p>
            <a:r>
              <a:rPr lang="ru-RU" sz="3200" dirty="0">
                <a:solidFill>
                  <a:srgbClr val="8C001A"/>
                </a:solidFill>
                <a:latin typeface="Proxima Nova ExCn Bl" pitchFamily="2" charset="0"/>
              </a:rPr>
              <a:t>5</a:t>
            </a:r>
            <a:r>
              <a:rPr lang="ru-RU" sz="3200" dirty="0" smtClean="0">
                <a:solidFill>
                  <a:srgbClr val="8C001A"/>
                </a:solidFill>
                <a:latin typeface="Proxima Nova ExCn Bl" pitchFamily="2" charset="0"/>
              </a:rPr>
              <a:t>.</a:t>
            </a:r>
          </a:p>
          <a:p>
            <a:endParaRPr lang="ru-RU" sz="3200" dirty="0" smtClean="0">
              <a:solidFill>
                <a:srgbClr val="8C001A"/>
              </a:solidFill>
              <a:latin typeface="Proxima Nova ExCn Bl" pitchFamily="2" charset="0"/>
            </a:endParaRPr>
          </a:p>
          <a:p>
            <a:endParaRPr lang="ru-RU" sz="3200" dirty="0" smtClean="0">
              <a:solidFill>
                <a:srgbClr val="8C001A"/>
              </a:solidFill>
              <a:latin typeface="Proxima Nova ExCn Bl" pitchFamily="2" charset="0"/>
            </a:endParaRPr>
          </a:p>
          <a:p>
            <a:r>
              <a:rPr lang="ru-RU" sz="3200" dirty="0">
                <a:solidFill>
                  <a:srgbClr val="8C001A"/>
                </a:solidFill>
                <a:latin typeface="Proxima Nova ExCn Bl" pitchFamily="2" charset="0"/>
              </a:rPr>
              <a:t>6</a:t>
            </a:r>
            <a:r>
              <a:rPr lang="ru-RU" sz="3200" dirty="0" smtClean="0">
                <a:solidFill>
                  <a:srgbClr val="8C001A"/>
                </a:solidFill>
                <a:latin typeface="Proxima Nova ExCn Bl" pitchFamily="2" charset="0"/>
              </a:rPr>
              <a:t>.</a:t>
            </a:r>
          </a:p>
          <a:p>
            <a:endParaRPr lang="ru-RU" sz="3200" dirty="0" smtClean="0">
              <a:solidFill>
                <a:srgbClr val="8C001A"/>
              </a:solidFill>
              <a:latin typeface="Proxima Nova ExCn Bl" pitchFamily="2" charset="0"/>
            </a:endParaRPr>
          </a:p>
          <a:p>
            <a:r>
              <a:rPr lang="ru-RU" sz="3200" dirty="0">
                <a:solidFill>
                  <a:srgbClr val="8C001A"/>
                </a:solidFill>
                <a:latin typeface="Proxima Nova ExCn Bl" pitchFamily="2" charset="0"/>
              </a:rPr>
              <a:t>7</a:t>
            </a:r>
            <a:r>
              <a:rPr lang="ru-RU" sz="3200" dirty="0" smtClean="0">
                <a:solidFill>
                  <a:srgbClr val="8C001A"/>
                </a:solidFill>
                <a:latin typeface="Proxima Nova ExCn Bl" pitchFamily="2" charset="0"/>
              </a:rPr>
              <a:t>.</a:t>
            </a:r>
          </a:p>
          <a:p>
            <a:endParaRPr lang="ru-RU" sz="3200" dirty="0" smtClean="0">
              <a:solidFill>
                <a:srgbClr val="8C001A"/>
              </a:solidFill>
              <a:latin typeface="Proxima Nova ExCn Bl" pitchFamily="2" charset="0"/>
            </a:endParaRPr>
          </a:p>
          <a:p>
            <a:endParaRPr lang="ru-RU" sz="3200" dirty="0" smtClean="0">
              <a:solidFill>
                <a:srgbClr val="8C001A"/>
              </a:solidFill>
              <a:latin typeface="Proxima Nova ExCn Bl" pitchFamily="2" charset="0"/>
            </a:endParaRPr>
          </a:p>
          <a:p>
            <a:endParaRPr lang="ru-RU" sz="3200" dirty="0">
              <a:solidFill>
                <a:srgbClr val="8C001A"/>
              </a:solidFill>
              <a:latin typeface="Proxima Nova ExCn Bl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14350" y="-43542"/>
            <a:ext cx="1181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Структура видов уборки урожая </a:t>
            </a:r>
          </a:p>
          <a:p>
            <a:pPr algn="ctr"/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плодоовощной продукции в РФ на 2015 год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97040" y="2849880"/>
            <a:ext cx="454002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Proxima Nova Cn Rg" pitchFamily="2" charset="0"/>
              </a:rPr>
              <a:t>Ручная уборка</a:t>
            </a:r>
          </a:p>
          <a:p>
            <a:pPr>
              <a:buFont typeface="Wingdings" pitchFamily="2" charset="2"/>
              <a:buChar char="§"/>
            </a:pPr>
            <a:endParaRPr lang="ru-RU" sz="3200" b="1" dirty="0" smtClean="0">
              <a:latin typeface="Proxima Nova Cn Rg" pitchFamily="2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3200" b="1" dirty="0" smtClean="0">
                <a:solidFill>
                  <a:srgbClr val="C00000"/>
                </a:solidFill>
                <a:latin typeface="Proxima Nova Cn Rg" pitchFamily="2" charset="0"/>
              </a:rPr>
              <a:t>Частичная механизация </a:t>
            </a:r>
          </a:p>
          <a:p>
            <a:pPr>
              <a:buFont typeface="Wingdings" pitchFamily="2" charset="2"/>
              <a:buChar char="§"/>
            </a:pPr>
            <a:endParaRPr lang="ru-RU" sz="3200" b="1" dirty="0" smtClean="0">
              <a:latin typeface="Proxima Nova Cn Rg" pitchFamily="2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Proxima Nova Cn Rg" pitchFamily="2" charset="0"/>
              </a:rPr>
              <a:t>Комбайн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Proxima Nova Cn Rg" pitchFamily="2" charset="0"/>
            </a:endParaRPr>
          </a:p>
        </p:txBody>
      </p:sp>
      <p:pic>
        <p:nvPicPr>
          <p:cNvPr id="6" name="Рисунок 5" descr="Рисунок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04" y="1952624"/>
            <a:ext cx="4879581" cy="45853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77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-43542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Объем затрат на 1 Га </a:t>
            </a:r>
          </a:p>
          <a:p>
            <a:pPr algn="ctr"/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по видам уборки урожая в рублях</a:t>
            </a:r>
          </a:p>
        </p:txBody>
      </p:sp>
      <p:pic>
        <p:nvPicPr>
          <p:cNvPr id="15" name="Рисунок 14" descr="Gr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2000250"/>
            <a:ext cx="9239250" cy="4857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77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4354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Емкость рынка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" y="1086767"/>
            <a:ext cx="8743950" cy="565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sz="3200" b="1" dirty="0" smtClean="0">
              <a:solidFill>
                <a:srgbClr val="000000"/>
              </a:solidFill>
              <a:latin typeface="Proxima Nova Cn Rg" pitchFamily="2" charset="0"/>
              <a:ea typeface="Lucida Sans Unicode" charset="0"/>
              <a:cs typeface="Lucida Sans Unicode" charset="0"/>
            </a:endParaRPr>
          </a:p>
          <a:p>
            <a:pPr lvl="0"/>
            <a:r>
              <a:rPr lang="ru-RU" sz="3200" b="1" dirty="0" smtClean="0">
                <a:solidFill>
                  <a:srgbClr val="000000"/>
                </a:solidFill>
                <a:latin typeface="Proxima Nova Cn Rg" pitchFamily="2" charset="0"/>
                <a:ea typeface="Lucida Sans Unicode" charset="0"/>
                <a:cs typeface="Lucida Sans Unicode" charset="0"/>
              </a:rPr>
              <a:t>Мировой рынок</a:t>
            </a:r>
          </a:p>
          <a:p>
            <a:pPr lvl="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 smtClean="0">
                <a:solidFill>
                  <a:srgbClr val="000000"/>
                </a:solidFill>
                <a:latin typeface="Proxima Nova Cn Rg" pitchFamily="2" charset="0"/>
                <a:ea typeface="Lucida Sans Unicode" charset="0"/>
                <a:cs typeface="Lucida Sans Unicode" charset="0"/>
              </a:rPr>
              <a:t>Емкость =  554 583 ед.</a:t>
            </a:r>
          </a:p>
          <a:p>
            <a:pPr lvl="0" defTabSz="449263" fontAlgn="base" hangingPunct="0">
              <a:lnSpc>
                <a:spcPct val="122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 smtClean="0">
                <a:solidFill>
                  <a:srgbClr val="000000"/>
                </a:solidFill>
                <a:latin typeface="Proxima Nova Cn Rg" pitchFamily="2" charset="0"/>
                <a:ea typeface="Lucida Sans Unicode" charset="0"/>
                <a:cs typeface="Lucida Sans Unicode" charset="0"/>
              </a:rPr>
              <a:t>Целевой рынок = 226 200 ед.</a:t>
            </a:r>
          </a:p>
          <a:p>
            <a:pPr lvl="0"/>
            <a:endParaRPr lang="ru-RU" sz="3200" b="1" dirty="0" smtClean="0">
              <a:solidFill>
                <a:srgbClr val="000000"/>
              </a:solidFill>
              <a:latin typeface="Proxima Nova Cn Rg" pitchFamily="2" charset="0"/>
              <a:ea typeface="Lucida Sans Unicode" charset="0"/>
              <a:cs typeface="Lucida Sans Unicode" charset="0"/>
            </a:endParaRPr>
          </a:p>
          <a:p>
            <a:pPr lvl="0"/>
            <a:endParaRPr lang="ru-RU" sz="3200" b="1" dirty="0" smtClean="0">
              <a:solidFill>
                <a:srgbClr val="000000"/>
              </a:solidFill>
              <a:latin typeface="Proxima Nova Cn Rg" pitchFamily="2" charset="0"/>
              <a:ea typeface="Lucida Sans Unicode" charset="0"/>
              <a:cs typeface="Lucida Sans Unicode" charset="0"/>
            </a:endParaRPr>
          </a:p>
          <a:p>
            <a:pPr lvl="0"/>
            <a:r>
              <a:rPr lang="ru-RU" sz="3200" b="1" dirty="0" smtClean="0">
                <a:solidFill>
                  <a:srgbClr val="000000"/>
                </a:solidFill>
                <a:latin typeface="Proxima Nova Cn Rg" pitchFamily="2" charset="0"/>
                <a:ea typeface="Lucida Sans Unicode" charset="0"/>
                <a:cs typeface="Lucida Sans Unicode" charset="0"/>
              </a:rPr>
              <a:t>Рынок РФ</a:t>
            </a:r>
          </a:p>
          <a:p>
            <a:pPr lvl="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 smtClean="0">
                <a:solidFill>
                  <a:srgbClr val="000000"/>
                </a:solidFill>
                <a:latin typeface="Proxima Nova Cn Rg" pitchFamily="2" charset="0"/>
                <a:ea typeface="Lucida Sans Unicode" charset="0"/>
                <a:cs typeface="Lucida Sans Unicode" charset="0"/>
              </a:rPr>
              <a:t>Емкость = 18 686 ед.</a:t>
            </a:r>
          </a:p>
          <a:p>
            <a:pPr lvl="0" defTabSz="449263" fontAlgn="base" hangingPunct="0">
              <a:lnSpc>
                <a:spcPct val="122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 smtClean="0">
                <a:solidFill>
                  <a:srgbClr val="000000"/>
                </a:solidFill>
                <a:latin typeface="Proxima Nova Cn Rg" pitchFamily="2" charset="0"/>
                <a:ea typeface="Lucida Sans Unicode" charset="0"/>
                <a:cs typeface="Lucida Sans Unicode" charset="0"/>
              </a:rPr>
              <a:t>Целевой рынок = 8970 ед. </a:t>
            </a:r>
          </a:p>
          <a:p>
            <a:pPr lvl="0"/>
            <a:endParaRPr lang="ru-RU" sz="3200" b="1" dirty="0" smtClean="0">
              <a:solidFill>
                <a:srgbClr val="000000"/>
              </a:solidFill>
              <a:latin typeface="Proxima Nova Cn Rg" pitchFamily="2" charset="0"/>
              <a:ea typeface="Lucida Sans Unicode" charset="0"/>
              <a:cs typeface="Lucida Sans Unicode" charset="0"/>
            </a:endParaRPr>
          </a:p>
          <a:p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77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74050" y="4495496"/>
            <a:ext cx="313937" cy="5686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11056" y="4203356"/>
            <a:ext cx="382144" cy="568669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0" y="-25400"/>
            <a:ext cx="12192000" cy="7824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Суровая реальность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Proxima Nova ExCn Bl" pitchFamily="2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865233"/>
            <a:ext cx="11963400" cy="6124754"/>
          </a:xfrm>
          <a:custGeom>
            <a:avLst/>
            <a:gdLst>
              <a:gd name="connsiteX0" fmla="*/ 0 w 11963400"/>
              <a:gd name="connsiteY0" fmla="*/ 0 h 6586418"/>
              <a:gd name="connsiteX1" fmla="*/ 11963400 w 11963400"/>
              <a:gd name="connsiteY1" fmla="*/ 0 h 6586418"/>
              <a:gd name="connsiteX2" fmla="*/ 11963400 w 11963400"/>
              <a:gd name="connsiteY2" fmla="*/ 6586418 h 6586418"/>
              <a:gd name="connsiteX3" fmla="*/ 0 w 11963400"/>
              <a:gd name="connsiteY3" fmla="*/ 6586418 h 6586418"/>
              <a:gd name="connsiteX4" fmla="*/ 0 w 11963400"/>
              <a:gd name="connsiteY4" fmla="*/ 0 h 658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63400" h="6586418">
                <a:moveTo>
                  <a:pt x="0" y="0"/>
                </a:moveTo>
                <a:lnTo>
                  <a:pt x="11963400" y="0"/>
                </a:lnTo>
                <a:lnTo>
                  <a:pt x="11963400" y="6586418"/>
                </a:lnTo>
                <a:lnTo>
                  <a:pt x="0" y="658641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	Проект направлен на решение проблемы повышения </a:t>
            </a:r>
          </a:p>
          <a:p>
            <a:pPr algn="just"/>
            <a:r>
              <a:rPr lang="ru-RU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эффективности производства плодоовощной продукции для обеспечения населения высококачественными продуктами питания из растительного сырья.</a:t>
            </a:r>
          </a:p>
          <a:p>
            <a:pPr algn="just"/>
            <a:r>
              <a:rPr lang="ru-RU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	В настоящее время для уборки урожая плодоовощной продукции повсеместно используется тяжелый низкооплачиваемый физический труд. Низкая эффективность такого труда приводит к чрезмерным затратам на уборку и к тому, что от 30 до 50 процентов урожая остается и пропадает на поле. Повышение интенсивности продукционного процесса в растениеводстве посредством дальнейшего наращивания единичной мощности средств механизации труда ограничено порогами необратимой деградации почв и порогами устойчивости растений к повреждающим воздействиям.</a:t>
            </a:r>
          </a:p>
          <a:p>
            <a:pPr algn="just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 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580949" y="2181224"/>
            <a:ext cx="11028515" cy="367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8" tIns="45719" rIns="91438" bIns="45719" anchor="ctr"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-4354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Рынок сбыта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348800"/>
            <a:ext cx="12192000" cy="55092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latin typeface="Proxima Nova Cn Rg" pitchFamily="2" charset="0"/>
              </a:rPr>
              <a:t>Страны с большими посевными площадями под огурцами и корнишонами (Китай, страны СНГ, Иран, Турция, США, Индонезия,</a:t>
            </a:r>
          </a:p>
          <a:p>
            <a:r>
              <a:rPr lang="ru-RU" sz="3200" dirty="0" smtClean="0">
                <a:latin typeface="Proxima Nova Cn Rg" pitchFamily="2" charset="0"/>
              </a:rPr>
              <a:t>Ирак, Египет, Индия, Япония)</a:t>
            </a:r>
          </a:p>
          <a:p>
            <a:r>
              <a:rPr lang="ru-RU" sz="3200" dirty="0" smtClean="0">
                <a:latin typeface="Proxima Nova Cn Rg" pitchFamily="2" charset="0"/>
              </a:rPr>
              <a:t> </a:t>
            </a:r>
          </a:p>
          <a:p>
            <a:r>
              <a:rPr lang="ru-RU" sz="3200" dirty="0" err="1" smtClean="0">
                <a:latin typeface="Proxima Nova Cn Rg" pitchFamily="2" charset="0"/>
              </a:rPr>
              <a:t>Страны-крупные</a:t>
            </a:r>
            <a:r>
              <a:rPr lang="ru-RU" sz="3200" dirty="0" smtClean="0">
                <a:latin typeface="Proxima Nova Cn Rg" pitchFamily="2" charset="0"/>
              </a:rPr>
              <a:t> производители соленых огурцов (Россия, страны СНГ, США, Индия)</a:t>
            </a:r>
          </a:p>
          <a:p>
            <a:r>
              <a:rPr lang="ru-RU" sz="3200" dirty="0" smtClean="0">
                <a:latin typeface="Proxima Nova Cn Rg" pitchFamily="2" charset="0"/>
              </a:rPr>
              <a:t> </a:t>
            </a:r>
          </a:p>
          <a:p>
            <a:r>
              <a:rPr lang="ru-RU" sz="3200" dirty="0" smtClean="0">
                <a:latin typeface="Proxima Nova Cn Rg" pitchFamily="2" charset="0"/>
              </a:rPr>
              <a:t>Страны с достаточным уровнем автоматизации и приемлемости, </a:t>
            </a:r>
          </a:p>
          <a:p>
            <a:r>
              <a:rPr lang="ru-RU" sz="3200" dirty="0" smtClean="0">
                <a:latin typeface="Proxima Nova Cn Rg" pitchFamily="2" charset="0"/>
              </a:rPr>
              <a:t>роботов/рабочих мест (Южная Корея, США, Япония, Германия, Франция,</a:t>
            </a:r>
          </a:p>
          <a:p>
            <a:r>
              <a:rPr lang="ru-RU" sz="3200" dirty="0" smtClean="0">
                <a:latin typeface="Proxima Nova Cn Rg" pitchFamily="2" charset="0"/>
              </a:rPr>
              <a:t>Китай)</a:t>
            </a:r>
          </a:p>
          <a:p>
            <a:endParaRPr lang="ru-RU" sz="3200" dirty="0">
              <a:latin typeface="Proxima Nova Cn R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1719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580949" y="2181224"/>
            <a:ext cx="11028515" cy="367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8" tIns="45719" rIns="91438" bIns="45719" anchor="ctr"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0152" y="2340690"/>
            <a:ext cx="9515474" cy="185507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latin typeface="Proxima Nova Cn Rg" pitchFamily="2" charset="0"/>
              </a:rPr>
              <a:t>Прямые продажи.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latin typeface="Proxima Nova Cn Rg" pitchFamily="2" charset="0"/>
              </a:rPr>
              <a:t>Аренда/Лизинг.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latin typeface="Proxima Nova Cn Rg" pitchFamily="2" charset="0"/>
              </a:rPr>
              <a:t>Лицензионное производство.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4354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Бизнес модель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719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759" y="1261827"/>
            <a:ext cx="1219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A50021"/>
                </a:solidFill>
                <a:latin typeface="Proxima Nova Cn Rg" pitchFamily="2" charset="0"/>
                <a:cs typeface="Arial" pitchFamily="34" charset="0"/>
              </a:rPr>
              <a:t>Вариант 1: </a:t>
            </a:r>
            <a:endParaRPr lang="ru-RU" sz="2800" dirty="0" smtClean="0">
              <a:solidFill>
                <a:srgbClr val="A50021"/>
              </a:solidFill>
              <a:latin typeface="Proxima Nova Cn Rg" pitchFamily="2" charset="0"/>
              <a:cs typeface="Arial" pitchFamily="34" charset="0"/>
            </a:endParaRPr>
          </a:p>
          <a:p>
            <a:pPr algn="just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Продажа компании стратегическому инвестору. Покупателями компании могут выступить крупнейшие компании на рынке сельскохозяйственной техники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. </a:t>
            </a: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  <a:cs typeface="Arial" pitchFamily="34" charset="0"/>
            </a:endParaRPr>
          </a:p>
          <a:p>
            <a:pPr marL="457200" indent="-457200"/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  <a:cs typeface="Arial" pitchFamily="34" charset="0"/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  <a:cs typeface="Arial" pitchFamily="34" charset="0"/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-5805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Proxima Nova ExCn Bl" pitchFamily="2" charset="0"/>
                <a:cs typeface="Arial" pitchFamily="34" charset="0"/>
              </a:rPr>
              <a:t>Развитие проекта</a:t>
            </a:r>
            <a:endParaRPr lang="ru-RU" sz="4800" b="1" dirty="0">
              <a:solidFill>
                <a:srgbClr val="C00000"/>
              </a:solidFill>
              <a:latin typeface="Proxima Nova ExCn Bl" pitchFamily="2" charset="0"/>
              <a:cs typeface="Arial" pitchFamily="34" charset="0"/>
            </a:endParaRPr>
          </a:p>
        </p:txBody>
      </p:sp>
      <p:pic>
        <p:nvPicPr>
          <p:cNvPr id="10" name="Picture 2" descr="H:\НАЛЬЧИК\Робот-комбаин\ООО AgroMultiBot\Картинки для презенации\AGCO\143285659753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653" y="3265705"/>
            <a:ext cx="4086611" cy="1131116"/>
          </a:xfrm>
          <a:prstGeom prst="rect">
            <a:avLst/>
          </a:prstGeom>
          <a:noFill/>
        </p:spPr>
      </p:pic>
      <p:pic>
        <p:nvPicPr>
          <p:cNvPr id="11" name="Рисунок 10" descr="John_Deere_logo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52056" y="3164977"/>
            <a:ext cx="2387260" cy="1197359"/>
          </a:xfrm>
          <a:prstGeom prst="rect">
            <a:avLst/>
          </a:prstGeom>
        </p:spPr>
      </p:pic>
      <p:pic>
        <p:nvPicPr>
          <p:cNvPr id="12" name="Рисунок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22313" y="3338276"/>
            <a:ext cx="2414861" cy="1055190"/>
          </a:xfrm>
          <a:prstGeom prst="rect">
            <a:avLst/>
          </a:prstGeom>
        </p:spPr>
      </p:pic>
      <p:pic>
        <p:nvPicPr>
          <p:cNvPr id="13" name="Рисунок 12" descr="logo-2x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11484" y="5429044"/>
            <a:ext cx="3799392" cy="608889"/>
          </a:xfrm>
          <a:prstGeom prst="rect">
            <a:avLst/>
          </a:prstGeom>
        </p:spPr>
      </p:pic>
      <p:pic>
        <p:nvPicPr>
          <p:cNvPr id="14" name="Рисунок 13" descr="fia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5083590"/>
            <a:ext cx="2365829" cy="13333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Диаграмма 23"/>
          <p:cNvGraphicFramePr/>
          <p:nvPr/>
        </p:nvGraphicFramePr>
        <p:xfrm>
          <a:off x="0" y="1988047"/>
          <a:ext cx="12192001" cy="4687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0" y="6066079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Согласно отчету аналитической компании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Tractica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roxima Nova Cn Rg" pitchFamily="2" charset="0"/>
              </a:rPr>
              <a:t>Agricultural Robots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1600" b="1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2015 to 2024»</a:t>
            </a:r>
            <a:r>
              <a:rPr lang="en-US" sz="1600" dirty="0" smtClean="0">
                <a:solidFill>
                  <a:srgbClr val="00000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в </a:t>
            </a:r>
            <a:r>
              <a:rPr lang="en-US" sz="1600" dirty="0" err="1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течение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оставшейся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части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этого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десятилетия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ожидается </a:t>
            </a:r>
            <a:r>
              <a:rPr lang="en-US" sz="1600" dirty="0" err="1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увеличение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объема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рынка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сельскохозяйственной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робототехники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с $ </a:t>
            </a:r>
            <a:r>
              <a:rPr lang="ru-RU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млн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. в 201</a:t>
            </a:r>
            <a:r>
              <a:rPr lang="ru-RU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г. </a:t>
            </a:r>
            <a:r>
              <a:rPr lang="en-US" sz="1600" dirty="0" err="1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до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$ </a:t>
            </a:r>
            <a:r>
              <a:rPr lang="ru-RU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73,9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млрд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. к 20</a:t>
            </a:r>
            <a:r>
              <a:rPr lang="ru-RU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24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году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. *</a:t>
            </a:r>
            <a:endParaRPr lang="ru-RU" sz="1600" dirty="0" smtClean="0">
              <a:solidFill>
                <a:srgbClr val="404040"/>
              </a:solidFill>
              <a:latin typeface="Proxima Nova Cn Rg" pitchFamily="2" charset="0"/>
              <a:ea typeface="Times New Roman" pitchFamily="18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* </a:t>
            </a:r>
            <a:r>
              <a:rPr lang="ru-RU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Ссылка </a:t>
            </a:r>
            <a:r>
              <a:rPr lang="en-US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  <a:hlinkClick r:id="rId3"/>
              </a:rPr>
              <a:t>https://www.tractica.com/research/agricultural-robots/</a:t>
            </a:r>
            <a:r>
              <a:rPr lang="ru-RU" sz="1600" dirty="0" smtClean="0">
                <a:solidFill>
                  <a:srgbClr val="404040"/>
                </a:solidFill>
                <a:latin typeface="Proxima Nova Cn Rg" pitchFamily="2" charset="0"/>
                <a:ea typeface="Times New Roman" pitchFamily="18" charset="0"/>
                <a:cs typeface="Arial" pitchFamily="34" charset="0"/>
              </a:rPr>
              <a:t>  </a:t>
            </a:r>
            <a:endParaRPr lang="ru-RU" sz="1600" dirty="0" smtClean="0">
              <a:solidFill>
                <a:srgbClr val="FF0000"/>
              </a:solidFill>
              <a:latin typeface="Proxima Nova Cn Rg" pitchFamily="2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803353"/>
            <a:ext cx="12192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A50021"/>
                </a:solidFill>
                <a:latin typeface="Proxima Nova Cn Rg" pitchFamily="2" charset="0"/>
                <a:cs typeface="Arial" pitchFamily="34" charset="0"/>
              </a:rPr>
              <a:t>Вариант</a:t>
            </a:r>
            <a:r>
              <a:rPr lang="ru-RU" sz="2400" b="1" dirty="0" smtClean="0">
                <a:solidFill>
                  <a:srgbClr val="A50021"/>
                </a:solidFill>
                <a:latin typeface="Proxima Nova Cn Rg" pitchFamily="2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A50021"/>
                </a:solidFill>
                <a:latin typeface="Proxima Nova Cn Rg" pitchFamily="2" charset="0"/>
                <a:cs typeface="Arial" pitchFamily="34" charset="0"/>
              </a:rPr>
              <a:t>2</a:t>
            </a:r>
            <a:r>
              <a:rPr lang="ru-RU" sz="2400" b="1" dirty="0" smtClean="0">
                <a:solidFill>
                  <a:srgbClr val="A50021"/>
                </a:solidFill>
                <a:latin typeface="Proxima Nova Cn Rg" pitchFamily="2" charset="0"/>
                <a:cs typeface="Arial" pitchFamily="34" charset="0"/>
              </a:rPr>
              <a:t>: </a:t>
            </a:r>
            <a:endParaRPr lang="ru-RU" sz="2400" dirty="0" smtClean="0">
              <a:solidFill>
                <a:srgbClr val="A50021"/>
              </a:solidFill>
              <a:latin typeface="Proxima Nova Cn Rg" pitchFamily="2" charset="0"/>
              <a:cs typeface="Arial" pitchFamily="34" charset="0"/>
            </a:endParaRPr>
          </a:p>
          <a:p>
            <a:pPr algn="just"/>
            <a:r>
              <a:rPr lang="ru-RU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Масштабирование технологий и продуктов для увеличения стоимости компании.  Продажи крупным фермерским хозяйствам роботов с различным функционалом,  необходимым для выполнения сельскохозяйственных операций в безлюдном режиме. Например, Cargill,  корпорация ADM, сельскохозяйственный конгломерат  </a:t>
            </a:r>
            <a:r>
              <a:rPr lang="ru-RU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Русагро</a:t>
            </a:r>
            <a:r>
              <a:rPr lang="ru-RU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-5805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Развитие проекта</a:t>
            </a:r>
            <a:endParaRPr lang="ru-RU" sz="4800" b="1" dirty="0">
              <a:solidFill>
                <a:srgbClr val="A50021"/>
              </a:solidFill>
              <a:latin typeface="Proxima Nova ExCn Bl" pitchFamily="2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759" y="1167231"/>
            <a:ext cx="12192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A50021"/>
                </a:solidFill>
                <a:latin typeface="Proxima Nova Cn Rg" pitchFamily="2" charset="0"/>
                <a:cs typeface="Arial" pitchFamily="34" charset="0"/>
              </a:rPr>
              <a:t>Вариант  3: </a:t>
            </a:r>
          </a:p>
          <a:p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Продажа отдельных технологий </a:t>
            </a: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  <a:cs typeface="Arial" pitchFamily="34" charset="0"/>
            </a:endParaRPr>
          </a:p>
          <a:p>
            <a:pPr algn="just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Try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&amp;</a:t>
            </a:r>
            <a:r>
              <a:rPr 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FlyBox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– АПК, реализующий управление роботом на основе его адаптивного самообучения, обладающий широким спектром коммуникационных возможностей для интеграции как с существующими роботами, так и с вновь создаваемыми.</a:t>
            </a:r>
          </a:p>
          <a:p>
            <a:pPr algn="just"/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  <a:cs typeface="Arial" pitchFamily="34" charset="0"/>
            </a:endParaRPr>
          </a:p>
          <a:p>
            <a:pPr algn="just"/>
            <a:r>
              <a:rPr 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MACROSBox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–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АПК, реализующий технологию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MACROS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.</a:t>
            </a:r>
          </a:p>
          <a:p>
            <a:pPr algn="just"/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pPr algn="just"/>
            <a:r>
              <a:rPr 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AgroMultiBot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–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расширяемый безлюдный </a:t>
            </a:r>
            <a:r>
              <a:rPr lang="ru-RU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мультиагентный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сельскохозяйственный робот.</a:t>
            </a:r>
          </a:p>
          <a:p>
            <a:pPr marL="457200" indent="-457200"/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  <a:cs typeface="Arial" pitchFamily="34" charset="0"/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  <a:cs typeface="Arial" pitchFamily="34" charset="0"/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-5805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Развитие проекта</a:t>
            </a:r>
            <a:endParaRPr lang="ru-RU" sz="4800" b="1" dirty="0">
              <a:solidFill>
                <a:srgbClr val="A50021"/>
              </a:solidFill>
              <a:latin typeface="Proxima Nova ExCn Bl" pitchFamily="2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-58056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Команда</a:t>
            </a:r>
          </a:p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Авторы ключевых идей</a:t>
            </a:r>
          </a:p>
          <a:p>
            <a:pPr algn="ctr"/>
            <a:endParaRPr lang="ru-RU" sz="4800" b="1" dirty="0">
              <a:ln>
                <a:solidFill>
                  <a:schemeClr val="accent1">
                    <a:alpha val="8000"/>
                  </a:schemeClr>
                </a:solidFill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ExCn Bl" pitchFamily="2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73044" y="5013254"/>
            <a:ext cx="39450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Мурат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Анчёков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Основатель  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Руководитель проекта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570" y="5020965"/>
            <a:ext cx="42381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Залимхан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Нагоев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pPr algn="just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Основатель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Архитектор систем ИИ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к.т.н.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pic>
        <p:nvPicPr>
          <p:cNvPr id="19" name="Рисунок 18" descr="IMG_12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07118" y="2045421"/>
            <a:ext cx="2535886" cy="2555377"/>
          </a:xfrm>
          <a:prstGeom prst="rect">
            <a:avLst/>
          </a:prstGeom>
          <a:ln w="63500">
            <a:solidFill>
              <a:srgbClr val="A50021"/>
            </a:solidFill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3210991" y="5012686"/>
            <a:ext cx="40896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Юрий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Хамуков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Основатель 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Главный конструктор</a:t>
            </a:r>
          </a:p>
          <a:p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к.ф.-м.н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38126" y="5024884"/>
            <a:ext cx="2984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Наталья 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Уначева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Основатель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Руководитель группы 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менеджмента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pic>
        <p:nvPicPr>
          <p:cNvPr id="20" name="Рисунок 19" descr="Ю.Х..png"/>
          <p:cNvPicPr>
            <a:picLocks noChangeAspect="1"/>
          </p:cNvPicPr>
          <p:nvPr/>
        </p:nvPicPr>
        <p:blipFill>
          <a:blip r:embed="rId3" cstate="print"/>
          <a:srcRect l="4749" t="11136" r="24013" b="22047"/>
          <a:stretch>
            <a:fillRect/>
          </a:stretch>
        </p:blipFill>
        <p:spPr>
          <a:xfrm>
            <a:off x="3386815" y="2047875"/>
            <a:ext cx="2556785" cy="2571749"/>
          </a:xfrm>
          <a:prstGeom prst="rect">
            <a:avLst/>
          </a:prstGeom>
          <a:ln w="63500">
            <a:solidFill>
              <a:srgbClr val="A50021"/>
            </a:solidFill>
          </a:ln>
          <a:effectLst/>
        </p:spPr>
      </p:pic>
      <p:pic>
        <p:nvPicPr>
          <p:cNvPr id="15" name="Рисунок 14" descr="Мурат.png"/>
          <p:cNvPicPr>
            <a:picLocks noChangeAspect="1"/>
          </p:cNvPicPr>
          <p:nvPr/>
        </p:nvPicPr>
        <p:blipFill>
          <a:blip r:embed="rId4" cstate="print"/>
          <a:srcRect b="18919"/>
          <a:stretch>
            <a:fillRect/>
          </a:stretch>
        </p:blipFill>
        <p:spPr>
          <a:xfrm>
            <a:off x="6322702" y="2055164"/>
            <a:ext cx="2554598" cy="2573986"/>
          </a:xfrm>
          <a:prstGeom prst="rect">
            <a:avLst/>
          </a:prstGeom>
          <a:ln w="63500">
            <a:solidFill>
              <a:srgbClr val="A50021"/>
            </a:solidFill>
          </a:ln>
          <a:effectLst/>
        </p:spPr>
      </p:pic>
      <p:pic>
        <p:nvPicPr>
          <p:cNvPr id="22" name="Рисунок 21" descr="Наташа.png"/>
          <p:cNvPicPr>
            <a:picLocks noChangeAspect="1"/>
          </p:cNvPicPr>
          <p:nvPr/>
        </p:nvPicPr>
        <p:blipFill>
          <a:blip r:embed="rId5" cstate="print"/>
          <a:srcRect b="19078"/>
          <a:stretch>
            <a:fillRect/>
          </a:stretch>
        </p:blipFill>
        <p:spPr>
          <a:xfrm>
            <a:off x="9233189" y="2036773"/>
            <a:ext cx="2539711" cy="2563801"/>
          </a:xfrm>
          <a:prstGeom prst="rect">
            <a:avLst/>
          </a:prstGeom>
          <a:ln w="63500">
            <a:solidFill>
              <a:srgbClr val="A50021"/>
            </a:solidFill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  <p:pic>
        <p:nvPicPr>
          <p:cNvPr id="12" name="Рисунок 11" descr="IMG_707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2975" y="2064449"/>
            <a:ext cx="2554537" cy="255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942894" y="3341601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Руслан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Хужоков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Главный инженер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999" y="3379701"/>
            <a:ext cx="3065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Хусен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Казанов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Инженер-конструктор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7013" y="3365409"/>
            <a:ext cx="4089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Юрий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Хамуков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Главный конструктор,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к.ф.-м.н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454601" y="6085972"/>
            <a:ext cx="288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Азамат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Байказиев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Инженер-конструктор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01994" y="6083258"/>
            <a:ext cx="3995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Ляна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Альборова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Специалист по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САМ-системам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9959" y="6103198"/>
            <a:ext cx="4085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Мадин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Шереужев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Специалист по САЕ системам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0" y="-58056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Команда</a:t>
            </a:r>
          </a:p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Конструкторская группа</a:t>
            </a:r>
          </a:p>
          <a:p>
            <a:pPr algn="ctr"/>
            <a:endParaRPr lang="ru-RU" sz="4800" b="1" dirty="0">
              <a:ln>
                <a:solidFill>
                  <a:schemeClr val="accent1">
                    <a:alpha val="8000"/>
                  </a:schemeClr>
                </a:solidFill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ExCn Bl" pitchFamily="2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>
            <a:spLocks noChangeAspect="1"/>
          </p:cNvSpPr>
          <p:nvPr/>
        </p:nvSpPr>
        <p:spPr>
          <a:xfrm>
            <a:off x="323850" y="1407984"/>
            <a:ext cx="2025000" cy="2025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>
            <a:spLocks noChangeAspect="1"/>
          </p:cNvSpPr>
          <p:nvPr/>
        </p:nvSpPr>
        <p:spPr>
          <a:xfrm>
            <a:off x="9577868" y="1396611"/>
            <a:ext cx="2025000" cy="2025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>
            <a:spLocks noChangeAspect="1"/>
          </p:cNvSpPr>
          <p:nvPr/>
        </p:nvSpPr>
        <p:spPr>
          <a:xfrm>
            <a:off x="5054769" y="1410211"/>
            <a:ext cx="2025000" cy="2025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>
            <a:spLocks noChangeAspect="1"/>
          </p:cNvSpPr>
          <p:nvPr/>
        </p:nvSpPr>
        <p:spPr>
          <a:xfrm>
            <a:off x="339772" y="4145495"/>
            <a:ext cx="2025000" cy="2025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>
            <a:spLocks noChangeAspect="1"/>
          </p:cNvSpPr>
          <p:nvPr/>
        </p:nvSpPr>
        <p:spPr>
          <a:xfrm>
            <a:off x="9593790" y="4134122"/>
            <a:ext cx="2025000" cy="2025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>
            <a:spLocks noChangeAspect="1"/>
          </p:cNvSpPr>
          <p:nvPr/>
        </p:nvSpPr>
        <p:spPr>
          <a:xfrm>
            <a:off x="5070691" y="4147722"/>
            <a:ext cx="2025000" cy="2025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Ю.Х..png"/>
          <p:cNvPicPr>
            <a:picLocks noChangeAspect="1"/>
          </p:cNvPicPr>
          <p:nvPr/>
        </p:nvPicPr>
        <p:blipFill>
          <a:blip r:embed="rId2" cstate="print"/>
          <a:srcRect l="4749" t="11136" r="24013" b="22047"/>
          <a:stretch>
            <a:fillRect/>
          </a:stretch>
        </p:blipFill>
        <p:spPr>
          <a:xfrm>
            <a:off x="371088" y="1462087"/>
            <a:ext cx="1914911" cy="19285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Рисунок 16" descr="Хужок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2155" y="1474766"/>
            <a:ext cx="1888245" cy="18970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Рисунок 20" descr="Хусей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43110" y="1476374"/>
            <a:ext cx="1885950" cy="186690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3" name="Рисунок 32" descr="Ля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14925" y="4200524"/>
            <a:ext cx="1924050" cy="191452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4" name="Рисунок 33" descr="Мади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861" y="4213860"/>
            <a:ext cx="1882140" cy="18897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5" name="Рисунок 34" descr="Азамат Байказиев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62160" y="4197901"/>
            <a:ext cx="1886361" cy="18904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>
            <a:spLocks noChangeAspect="1"/>
          </p:cNvSpPr>
          <p:nvPr/>
        </p:nvSpPr>
        <p:spPr>
          <a:xfrm>
            <a:off x="323850" y="2117680"/>
            <a:ext cx="2700000" cy="2700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>
            <a:spLocks noChangeAspect="1"/>
          </p:cNvSpPr>
          <p:nvPr/>
        </p:nvSpPr>
        <p:spPr>
          <a:xfrm>
            <a:off x="9152956" y="2106307"/>
            <a:ext cx="2700000" cy="2700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>
            <a:spLocks noChangeAspect="1"/>
          </p:cNvSpPr>
          <p:nvPr/>
        </p:nvSpPr>
        <p:spPr>
          <a:xfrm>
            <a:off x="3317069" y="2118628"/>
            <a:ext cx="2700000" cy="2700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>
            <a:spLocks noChangeAspect="1"/>
          </p:cNvSpPr>
          <p:nvPr/>
        </p:nvSpPr>
        <p:spPr>
          <a:xfrm>
            <a:off x="6242145" y="2119907"/>
            <a:ext cx="2700000" cy="2700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Наташа.png"/>
          <p:cNvPicPr>
            <a:picLocks noChangeAspect="1"/>
          </p:cNvPicPr>
          <p:nvPr/>
        </p:nvPicPr>
        <p:blipFill>
          <a:blip r:embed="rId2" cstate="print"/>
          <a:srcRect b="19078"/>
          <a:stretch>
            <a:fillRect/>
          </a:stretch>
        </p:blipFill>
        <p:spPr>
          <a:xfrm>
            <a:off x="406885" y="2197292"/>
            <a:ext cx="2500088" cy="25111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133176" y="5032300"/>
            <a:ext cx="3064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Анжелла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Кильчукова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Бренд-менеджер,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к.э.н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4231" y="5003723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Сати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Шалова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Маркетолог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775" y="5025795"/>
            <a:ext cx="2919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Наталья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Уначева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Руководитель группы менеджмента и сопровождения проекта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pic>
        <p:nvPicPr>
          <p:cNvPr id="12" name="Рисунок 11" descr="Сати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5077" y="2192791"/>
            <a:ext cx="2546786" cy="25449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Рисунок 12" descr="Анжел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88052" y="2201324"/>
            <a:ext cx="2538340" cy="25071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Рисунок 13" descr="Ле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53182" y="2197293"/>
            <a:ext cx="2511188" cy="24838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9034535" y="4932283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Елена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Деркач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Экономист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-58056"/>
            <a:ext cx="1219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Команда</a:t>
            </a:r>
          </a:p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Группа менеджмента</a:t>
            </a:r>
          </a:p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и сопровождения проекта</a:t>
            </a:r>
          </a:p>
          <a:p>
            <a:pPr algn="ctr"/>
            <a:endParaRPr lang="ru-RU" sz="4800" b="1" dirty="0">
              <a:ln>
                <a:solidFill>
                  <a:schemeClr val="accent1">
                    <a:alpha val="8000"/>
                  </a:schemeClr>
                </a:solidFill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ExCn Bl" pitchFamily="2" charset="0"/>
              <a:cs typeface="Arial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>
            <a:spLocks noChangeAspect="1"/>
          </p:cNvSpPr>
          <p:nvPr/>
        </p:nvSpPr>
        <p:spPr>
          <a:xfrm>
            <a:off x="323850" y="1981200"/>
            <a:ext cx="2700000" cy="2700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>
            <a:spLocks noChangeAspect="1"/>
          </p:cNvSpPr>
          <p:nvPr/>
        </p:nvSpPr>
        <p:spPr>
          <a:xfrm>
            <a:off x="9152956" y="1969827"/>
            <a:ext cx="2700000" cy="2700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>
            <a:spLocks noChangeAspect="1"/>
          </p:cNvSpPr>
          <p:nvPr/>
        </p:nvSpPr>
        <p:spPr>
          <a:xfrm>
            <a:off x="3317069" y="1982148"/>
            <a:ext cx="2700000" cy="2700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>
            <a:spLocks noChangeAspect="1"/>
          </p:cNvSpPr>
          <p:nvPr/>
        </p:nvSpPr>
        <p:spPr>
          <a:xfrm>
            <a:off x="6242145" y="1983427"/>
            <a:ext cx="2700000" cy="2700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Володя.png"/>
          <p:cNvPicPr>
            <a:picLocks noChangeAspect="1"/>
          </p:cNvPicPr>
          <p:nvPr/>
        </p:nvPicPr>
        <p:blipFill>
          <a:blip r:embed="rId2" cstate="print"/>
          <a:srcRect r="9658"/>
          <a:stretch>
            <a:fillRect/>
          </a:stretch>
        </p:blipFill>
        <p:spPr>
          <a:xfrm>
            <a:off x="408921" y="2074460"/>
            <a:ext cx="2525347" cy="25384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23198" y="4684909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Владимир Денисенко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Основатель 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Руководитель группы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69366" y="4688669"/>
            <a:ext cx="2846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Заурбек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Сундуков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Разработчик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графического 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интерфейса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pic>
        <p:nvPicPr>
          <p:cNvPr id="15" name="Рисунок 14" descr="Заурбе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53182" y="2047164"/>
            <a:ext cx="2483893" cy="25077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Рисунок 18" descr="Ольга.png"/>
          <p:cNvPicPr>
            <a:picLocks noChangeAspect="1"/>
          </p:cNvPicPr>
          <p:nvPr/>
        </p:nvPicPr>
        <p:blipFill>
          <a:blip r:embed="rId4" cstate="print"/>
          <a:srcRect b="23356"/>
          <a:stretch>
            <a:fillRect/>
          </a:stretch>
        </p:blipFill>
        <p:spPr>
          <a:xfrm>
            <a:off x="3381102" y="2060367"/>
            <a:ext cx="2555674" cy="253892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3209214" y="4685256"/>
            <a:ext cx="34146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Ольга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Нагоева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Основатель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Руководитель группы высокоуровневых интерфейсов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pic>
        <p:nvPicPr>
          <p:cNvPr id="22" name="Рисунок 21" descr="Дана.png"/>
          <p:cNvPicPr>
            <a:picLocks noChangeAspect="1"/>
          </p:cNvPicPr>
          <p:nvPr/>
        </p:nvPicPr>
        <p:blipFill>
          <a:blip r:embed="rId5" cstate="print"/>
          <a:srcRect b="5767"/>
          <a:stretch>
            <a:fillRect/>
          </a:stretch>
        </p:blipFill>
        <p:spPr>
          <a:xfrm>
            <a:off x="6332223" y="2114549"/>
            <a:ext cx="2527671" cy="24579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Прямоугольник 22"/>
          <p:cNvSpPr/>
          <p:nvPr/>
        </p:nvSpPr>
        <p:spPr>
          <a:xfrm>
            <a:off x="6178091" y="4677647"/>
            <a:ext cx="28516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Дана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Макоева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Основатель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Руководитель группы моделей понимания 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-58056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Команда</a:t>
            </a:r>
          </a:p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Группа разработки ПО </a:t>
            </a:r>
          </a:p>
          <a:p>
            <a:pPr algn="ctr"/>
            <a:endParaRPr lang="ru-RU" sz="4800" b="1" dirty="0">
              <a:ln>
                <a:solidFill>
                  <a:schemeClr val="accent1">
                    <a:alpha val="8000"/>
                  </a:schemeClr>
                </a:solidFill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ExCn Bl" pitchFamily="2" charset="0"/>
              <a:cs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>
            <a:spLocks noChangeAspect="1"/>
          </p:cNvSpPr>
          <p:nvPr/>
        </p:nvSpPr>
        <p:spPr>
          <a:xfrm>
            <a:off x="323850" y="1981200"/>
            <a:ext cx="2700000" cy="2700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>
            <a:spLocks noChangeAspect="1"/>
          </p:cNvSpPr>
          <p:nvPr/>
        </p:nvSpPr>
        <p:spPr>
          <a:xfrm>
            <a:off x="9152956" y="1969827"/>
            <a:ext cx="2700000" cy="2700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>
            <a:spLocks noChangeAspect="1"/>
          </p:cNvSpPr>
          <p:nvPr/>
        </p:nvSpPr>
        <p:spPr>
          <a:xfrm>
            <a:off x="3317069" y="1982148"/>
            <a:ext cx="2700000" cy="2700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>
            <a:spLocks noChangeAspect="1"/>
          </p:cNvSpPr>
          <p:nvPr/>
        </p:nvSpPr>
        <p:spPr>
          <a:xfrm>
            <a:off x="6242145" y="1983427"/>
            <a:ext cx="2700000" cy="2700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46264" y="4793777"/>
            <a:ext cx="3063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Елизавета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Гоова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Разработчик пользовательского ПО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1485" y="4817806"/>
            <a:ext cx="2999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Астемир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Коков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Разработчик пользовательского ПО 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pic>
        <p:nvPicPr>
          <p:cNvPr id="16" name="Рисунок 15" descr="Астеми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655" y="2046558"/>
            <a:ext cx="2517734" cy="253908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Рисунок 16" descr="Лиз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77535" y="2060810"/>
            <a:ext cx="2545593" cy="253848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6228717" y="4786809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Идар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Тайсаев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Разработчик систем распознавания речи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79091" y="4808229"/>
            <a:ext cx="2784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Ринат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Киштиков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Разработчик систем понимания речи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pic>
        <p:nvPicPr>
          <p:cNvPr id="25" name="Рисунок 24" descr="Рена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53182" y="2060812"/>
            <a:ext cx="2511188" cy="25111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Рисунок 25" descr="Ида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18913" y="2074460"/>
            <a:ext cx="2511188" cy="25248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Прямоугольник 26"/>
          <p:cNvSpPr/>
          <p:nvPr/>
        </p:nvSpPr>
        <p:spPr>
          <a:xfrm>
            <a:off x="0" y="-43542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Команда</a:t>
            </a:r>
          </a:p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Группа разработки ПО </a:t>
            </a:r>
          </a:p>
          <a:p>
            <a:pPr algn="ctr"/>
            <a:endParaRPr lang="ru-RU" sz="4800" b="1" dirty="0">
              <a:ln>
                <a:solidFill>
                  <a:schemeClr val="accent1">
                    <a:alpha val="8000"/>
                  </a:schemeClr>
                </a:solidFill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ExCn Bl" pitchFamily="2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424801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Proxima Nova Cn Rg" pitchFamily="2" charset="0"/>
              </a:rPr>
              <a:t>Почему сельское хозяйство все еще не точное</a:t>
            </a:r>
            <a:r>
              <a:rPr lang="en-US" sz="3200" dirty="0" smtClean="0">
                <a:solidFill>
                  <a:schemeClr val="bg1"/>
                </a:solidFill>
                <a:latin typeface="Proxima Nova Cn Rg" pitchFamily="2" charset="0"/>
              </a:rPr>
              <a:t>?</a:t>
            </a:r>
            <a:endParaRPr lang="ru-RU" sz="3200" dirty="0">
              <a:solidFill>
                <a:schemeClr val="bg1"/>
              </a:solidFill>
              <a:latin typeface="Proxima Nova Cn Rg" pitchFamily="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0458" y="1842766"/>
            <a:ext cx="4657403" cy="648072"/>
          </a:xfrm>
          <a:prstGeom prst="roundRect">
            <a:avLst/>
          </a:prstGeom>
          <a:solidFill>
            <a:srgbClr val="A5002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altLang="ru-RU" sz="2400" b="1" dirty="0" smtClean="0">
                <a:solidFill>
                  <a:schemeClr val="bg1"/>
                </a:solidFill>
                <a:latin typeface="Proxima Nova Cn Rg" pitchFamily="2" charset="0"/>
              </a:rPr>
              <a:t>Низкий интеллект сельхозмашин</a:t>
            </a:r>
            <a:endParaRPr lang="ru-RU" sz="2400" b="1" dirty="0">
              <a:solidFill>
                <a:schemeClr val="bg1"/>
              </a:solidFill>
              <a:latin typeface="Proxima Nova Cn Rg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0458" y="4340958"/>
            <a:ext cx="4657403" cy="714950"/>
          </a:xfrm>
          <a:prstGeom prst="roundRect">
            <a:avLst/>
          </a:prstGeom>
          <a:solidFill>
            <a:srgbClr val="A5002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/>
                </a:solidFill>
                <a:latin typeface="Proxima Nova Cn Rg" pitchFamily="2" charset="0"/>
              </a:rPr>
              <a:t>«Индивидуальный подход»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90458" y="5343940"/>
            <a:ext cx="4657403" cy="504056"/>
          </a:xfrm>
          <a:prstGeom prst="roundRect">
            <a:avLst/>
          </a:prstGeom>
          <a:solidFill>
            <a:srgbClr val="A5002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bg1"/>
                </a:solidFill>
                <a:latin typeface="Proxima Nova Cn Rg" pitchFamily="2" charset="0"/>
              </a:rPr>
              <a:t>Человеческий фактор</a:t>
            </a:r>
            <a:endParaRPr lang="ru-RU" sz="2400" b="1" dirty="0">
              <a:solidFill>
                <a:schemeClr val="bg1"/>
              </a:solidFill>
              <a:latin typeface="Proxima Nova Cn Rg" pitchFamily="2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0458" y="2973206"/>
            <a:ext cx="4657403" cy="715520"/>
          </a:xfrm>
          <a:prstGeom prst="roundRect">
            <a:avLst/>
          </a:prstGeom>
          <a:solidFill>
            <a:srgbClr val="A5002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Proxima Nova Cn Rg" pitchFamily="2" charset="0"/>
              </a:rPr>
              <a:t>Антропоцентрический </a:t>
            </a:r>
          </a:p>
          <a:p>
            <a:r>
              <a:rPr lang="ru-RU" altLang="ru-RU" sz="2400" b="1" dirty="0" smtClean="0">
                <a:solidFill>
                  <a:schemeClr val="bg1"/>
                </a:solidFill>
                <a:latin typeface="Proxima Nova Cn Rg" pitchFamily="2" charset="0"/>
              </a:rPr>
              <a:t>агротехнический конвейер</a:t>
            </a:r>
            <a:endParaRPr lang="ru-RU" sz="2400" b="1" dirty="0">
              <a:solidFill>
                <a:schemeClr val="bg1"/>
              </a:solidFill>
              <a:latin typeface="Proxima Nova Cn Rg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99437" y="1698750"/>
            <a:ext cx="7192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Невозможность выполнения значительного количества агротехнических операций без  применения когнитивных способностей человека.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99395" y="2838134"/>
            <a:ext cx="7192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roxima Nova Cn Rg" pitchFamily="2" charset="0"/>
              </a:rPr>
              <a:t>Современная сельхозтехника, обеспечивающая агротехнические циклы, ориентирована на использование ручного труда.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99395" y="4204586"/>
            <a:ext cx="719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Многократный рост трудозатрат в связи с требованием индивидуального ухода за каждым отдельным растением.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99395" y="5212698"/>
            <a:ext cx="7192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Снижение качества за счет включения человека в  замкнутый контур автоматической системы управления точным агротехническим циклом.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8534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Proxima Nova Cn Rg" pitchFamily="2" charset="0"/>
              </a:rPr>
              <a:t>Почему точное сельское хозяйство пока не может обойтись без человека?</a:t>
            </a:r>
            <a:endParaRPr lang="ru-RU" sz="3200" dirty="0">
              <a:solidFill>
                <a:schemeClr val="bg1"/>
              </a:solidFill>
              <a:latin typeface="Proxima Nova Cn Rg" pitchFamily="2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0" y="76200"/>
            <a:ext cx="12192000" cy="1333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Основные проблемы  на пути к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роботизации сельского хозяйства        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>
            <a:spLocks noChangeAspect="1"/>
          </p:cNvSpPr>
          <p:nvPr/>
        </p:nvSpPr>
        <p:spPr>
          <a:xfrm>
            <a:off x="323850" y="1981200"/>
            <a:ext cx="2700000" cy="2700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>
            <a:spLocks noChangeAspect="1"/>
          </p:cNvSpPr>
          <p:nvPr/>
        </p:nvSpPr>
        <p:spPr>
          <a:xfrm>
            <a:off x="9152956" y="1969827"/>
            <a:ext cx="2700000" cy="2700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>
            <a:spLocks noChangeAspect="1"/>
          </p:cNvSpPr>
          <p:nvPr/>
        </p:nvSpPr>
        <p:spPr>
          <a:xfrm>
            <a:off x="4740865" y="1983427"/>
            <a:ext cx="2700000" cy="2700000"/>
          </a:xfrm>
          <a:prstGeom prst="rect">
            <a:avLst/>
          </a:prstGeom>
          <a:solidFill>
            <a:srgbClr val="A5002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Аслан.jpg"/>
          <p:cNvPicPr>
            <a:picLocks noChangeAspect="1"/>
          </p:cNvPicPr>
          <p:nvPr/>
        </p:nvPicPr>
        <p:blipFill>
          <a:blip r:embed="rId2" cstate="print"/>
          <a:srcRect t="4273"/>
          <a:stretch>
            <a:fillRect/>
          </a:stretch>
        </p:blipFill>
        <p:spPr>
          <a:xfrm>
            <a:off x="405918" y="2040671"/>
            <a:ext cx="2541998" cy="25722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912606" y="150852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Оз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6292" y="2054954"/>
            <a:ext cx="2526203" cy="25443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Рисунок 11" descr="Залимха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48291" y="2042795"/>
            <a:ext cx="2502431" cy="25292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0" y="-57152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Proxima Nova ExCn Bl" pitchFamily="2" charset="0"/>
                <a:cs typeface="Arial" pitchFamily="34" charset="0"/>
              </a:rPr>
              <a:t>Команда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Proxima Nova ExCn Bl" pitchFamily="2" charset="0"/>
                <a:cs typeface="Arial" pitchFamily="34" charset="0"/>
              </a:rPr>
              <a:t>Группа </a:t>
            </a:r>
            <a:r>
              <a:rPr lang="ru-RU" sz="4800" b="1" dirty="0" err="1" smtClean="0">
                <a:solidFill>
                  <a:srgbClr val="C00000"/>
                </a:solidFill>
                <a:latin typeface="Proxima Nova ExCn Bl" pitchFamily="2" charset="0"/>
                <a:cs typeface="Arial" pitchFamily="34" charset="0"/>
              </a:rPr>
              <a:t>мехатроники</a:t>
            </a:r>
            <a:r>
              <a:rPr lang="ru-RU" sz="4800" b="1" dirty="0" smtClean="0">
                <a:solidFill>
                  <a:srgbClr val="C00000"/>
                </a:solidFill>
                <a:latin typeface="Proxima Nova ExCn Bl" pitchFamily="2" charset="0"/>
                <a:cs typeface="Arial" pitchFamily="34" charset="0"/>
              </a:rPr>
              <a:t> и системного ПО</a:t>
            </a:r>
          </a:p>
          <a:p>
            <a:pPr algn="ctr"/>
            <a:endParaRPr lang="ru-RU" sz="4800" b="1" dirty="0">
              <a:ln>
                <a:solidFill>
                  <a:schemeClr val="accent1">
                    <a:alpha val="8000"/>
                  </a:schemeClr>
                </a:solidFill>
              </a:ln>
              <a:solidFill>
                <a:srgbClr val="8224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ExCn Bl" pitchFamily="2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5951738"/>
            <a:ext cx="1219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Всего в команде более 20 человек, основа – выпускники и аспиранты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МГТУ им. Баумана,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 МГУ им. Ломоносова, специалисты Института информатики и ПРУ КБНЦ РАН, 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roxima Nova Cn Rg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НИИ горного и предгорного садоводства.   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roxima Nova Cn Rg" pitchFamily="2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31991" y="4728752"/>
            <a:ext cx="307234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Аслан Заммоев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Основатель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Руководитель группы мехатроники, к.т.н. 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Proxima Nova Cn Rg" pitchFamily="2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6512" y="4726546"/>
            <a:ext cx="3072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Руслан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Озов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Специалист по энергообеспечению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75610" y="4625429"/>
            <a:ext cx="3225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Залимхан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Моллаев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Инженер по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мехатронике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4354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В активе команды</a:t>
            </a:r>
            <a:endParaRPr lang="ru-RU" sz="4800" b="1" dirty="0">
              <a:solidFill>
                <a:srgbClr val="A50021"/>
              </a:solidFill>
              <a:latin typeface="Proxima Nova ExCn Bl" pitchFamily="2" charset="0"/>
              <a:cs typeface="Arial" pitchFamily="34" charset="0"/>
            </a:endParaRPr>
          </a:p>
        </p:txBody>
      </p:sp>
      <p:pic>
        <p:nvPicPr>
          <p:cNvPr id="10" name="Рисунок 9" descr="RobSap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0" y="1966145"/>
            <a:ext cx="6060966" cy="3930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85545" y="1166649"/>
            <a:ext cx="7228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8C001A"/>
                </a:solidFill>
                <a:latin typeface="Proxima Nova Cn Rg" pitchFamily="2" charset="0"/>
              </a:rPr>
              <a:t>Прототип </a:t>
            </a:r>
            <a:r>
              <a:rPr lang="ru-RU" sz="3200" b="1" dirty="0" err="1" smtClean="0">
                <a:solidFill>
                  <a:srgbClr val="8C001A"/>
                </a:solidFill>
                <a:latin typeface="Proxima Nova Cn Rg" pitchFamily="2" charset="0"/>
              </a:rPr>
              <a:t>мультагентного</a:t>
            </a:r>
            <a:r>
              <a:rPr lang="ru-RU" sz="3200" b="1" dirty="0" smtClean="0">
                <a:solidFill>
                  <a:srgbClr val="8C001A"/>
                </a:solidFill>
                <a:latin typeface="Proxima Nova Cn Rg" pitchFamily="2" charset="0"/>
              </a:rPr>
              <a:t> робота– сапера</a:t>
            </a:r>
            <a:endParaRPr lang="ru-RU" sz="3200" b="1" dirty="0">
              <a:solidFill>
                <a:srgbClr val="8C001A"/>
              </a:solidFill>
              <a:latin typeface="Proxima Nova Cn Rg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2462" y="6488668"/>
            <a:ext cx="790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n-CL" b="1" dirty="0" smtClean="0">
                <a:solidFill>
                  <a:srgbClr val="8C001A"/>
                </a:solidFill>
                <a:latin typeface="Proxima Nova Cn Rg" pitchFamily="2" charset="0"/>
              </a:rPr>
              <a:t>https://life.ru/t/%D0%BD%D0%BE%D0%B2%D0%BE%D1%81%D1%82%D0%B8/131699</a:t>
            </a:r>
            <a:endParaRPr lang="ru-RU" b="1" dirty="0">
              <a:solidFill>
                <a:srgbClr val="8C001A"/>
              </a:solidFill>
              <a:latin typeface="Proxima Nova Cn Rg" pitchFamily="2" charset="0"/>
            </a:endParaRPr>
          </a:p>
        </p:txBody>
      </p:sp>
      <p:pic>
        <p:nvPicPr>
          <p:cNvPr id="13" name="Рисунок 12" descr="BronzMed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8254" y="1976367"/>
            <a:ext cx="5537506" cy="39167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4354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В активе команды</a:t>
            </a:r>
            <a:endParaRPr lang="ru-RU" sz="4800" b="1" dirty="0">
              <a:solidFill>
                <a:srgbClr val="A50021"/>
              </a:solidFill>
              <a:latin typeface="Proxima Nova ExCn Bl" pitchFamily="2" charset="0"/>
              <a:cs typeface="Arial" pitchFamily="34" charset="0"/>
            </a:endParaRPr>
          </a:p>
        </p:txBody>
      </p:sp>
      <p:pic>
        <p:nvPicPr>
          <p:cNvPr id="6" name="Рисунок 5" descr="D:\IIPRU\2015_\Presentations_\ThePhotoBook_\IMG_27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7350" y="1752600"/>
            <a:ext cx="6724649" cy="507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822121"/>
            <a:ext cx="53530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М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ультиагентный робототехнический комплекс разведки и мониторинга аварийных утечек, проливов и возгораний.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Разработан по заказу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МЧС России. 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Золотая медаль Международной выставки «Интерполитех-2015»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pic>
        <p:nvPicPr>
          <p:cNvPr id="10" name="Рисунок 9" descr="Сканированный докумен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84871"/>
            <a:ext cx="5316154" cy="3873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4354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cs typeface="Arial" pitchFamily="34" charset="0"/>
              </a:rPr>
              <a:t>В активе команды</a:t>
            </a:r>
            <a:endParaRPr lang="ru-RU" sz="4800" b="1" dirty="0">
              <a:solidFill>
                <a:srgbClr val="A50021"/>
              </a:solidFill>
              <a:latin typeface="Proxima Nova ExCn Bl" pitchFamily="2" charset="0"/>
              <a:cs typeface="Arial" pitchFamily="34" charset="0"/>
            </a:endParaRPr>
          </a:p>
        </p:txBody>
      </p:sp>
      <p:pic>
        <p:nvPicPr>
          <p:cNvPr id="10" name="Рисунок 9" descr="muromIS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676" y="1314557"/>
            <a:ext cx="3631324" cy="5543444"/>
          </a:xfrm>
          <a:prstGeom prst="rect">
            <a:avLst/>
          </a:prstGeom>
        </p:spPr>
      </p:pic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189183" y="1069000"/>
            <a:ext cx="835572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Для ООО «МИВАР» разработана </a:t>
            </a:r>
            <a:r>
              <a:rPr kumimoji="0" lang="ru-RU" sz="3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многоцелевая исследовательская робототехническая платформа</a:t>
            </a:r>
            <a:r>
              <a:rPr kumimoji="0" lang="ru-RU" sz="3000" b="0" i="0" u="none" strike="noStrike" cap="none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Муром-ИСП</a:t>
            </a:r>
            <a:r>
              <a:rPr kumimoji="0" lang="ru-RU" sz="3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3000" b="0" i="0" u="none" strike="noStrike" cap="none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 Платформа предназначена для проведения исследований в области интеллектуальной робототехники, а также создания новых образцов сервисных коммерческих роботов. Роботы, созданные на основе этой платформы, могут применяться в </a:t>
            </a:r>
            <a:r>
              <a:rPr kumimoji="0" lang="ru-RU" sz="3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ритейле</a:t>
            </a:r>
            <a:r>
              <a:rPr kumimoji="0" lang="ru-RU" sz="3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, строительстве, сельском хозяйстве, в частных домовладениях, рекламном бизнесе, охране правопорядка, медицине,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гостиничном</a:t>
            </a:r>
            <a:r>
              <a:rPr kumimoji="0" lang="ru-RU" sz="3000" b="0" i="0" u="none" strike="noStrike" cap="none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бизнесе,</a:t>
            </a:r>
            <a:r>
              <a:rPr kumimoji="0" lang="ru-RU" sz="3000" b="0" i="0" u="none" strike="noStrike" cap="none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 Cn Rg" pitchFamily="2" charset="0"/>
                <a:ea typeface="Calibri" pitchFamily="34" charset="0"/>
                <a:cs typeface="Times New Roman" pitchFamily="18" charset="0"/>
              </a:rPr>
              <a:t>при ликвидации ЧС и т.д. </a:t>
            </a:r>
            <a:endParaRPr kumimoji="0" lang="ru-RU" sz="3000" b="0" i="0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Proxima Nova Cn Rg" pitchFamily="2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Proxima Nova Cn Rg" pitchFamily="2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92262" y="6488668"/>
            <a:ext cx="346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n-CL" dirty="0" smtClean="0">
                <a:solidFill>
                  <a:srgbClr val="8C001A"/>
                </a:solidFill>
                <a:latin typeface="Proxima Nova Cn Rg" pitchFamily="2" charset="0"/>
              </a:rPr>
              <a:t>http://robotrends.ru/robopedia/murom</a:t>
            </a:r>
            <a:endParaRPr lang="ru-RU" dirty="0">
              <a:solidFill>
                <a:srgbClr val="8C001A"/>
              </a:solidFill>
              <a:latin typeface="Proxima Nova Cn Rg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65" y="1269391"/>
            <a:ext cx="4415243" cy="32832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55574" y="4505819"/>
            <a:ext cx="7680853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Спасибо за внимание!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Verdana" panose="020B0604030504040204" pitchFamily="34" charset="0"/>
                <a:cs typeface="Arial" pitchFamily="34" charset="0"/>
              </a:rPr>
              <a:t>Мурат Анчёков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Verdana" panose="020B0604030504040204" pitchFamily="34" charset="0"/>
                <a:cs typeface="Arial" pitchFamily="34" charset="0"/>
              </a:rPr>
              <a:t>Те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Verdana" panose="020B0604030504040204" pitchFamily="34" charset="0"/>
                <a:cs typeface="Arial" pitchFamily="34" charset="0"/>
              </a:rPr>
              <a:t>l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Verdana" panose="020B0604030504040204" pitchFamily="34" charset="0"/>
                <a:cs typeface="Arial" pitchFamily="34" charset="0"/>
              </a:rPr>
              <a:t>.: +7 960 422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Verdana" panose="020B0604030504040204" pitchFamily="34" charset="0"/>
                <a:cs typeface="Arial" pitchFamily="34" charset="0"/>
              </a:rPr>
              <a:t>38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Verdana" panose="020B0604030504040204" pitchFamily="34" charset="0"/>
                <a:cs typeface="Arial" pitchFamily="34" charset="0"/>
              </a:rPr>
              <a:t>14</a:t>
            </a:r>
          </a:p>
          <a:p>
            <a:pPr algn="ct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Verdana" panose="020B0604030504040204" pitchFamily="34" charset="0"/>
                <a:cs typeface="Arial" pitchFamily="34" charset="0"/>
              </a:rPr>
              <a:t>E-mail: </a:t>
            </a:r>
            <a:r>
              <a:rPr lang="ru-RU" sz="2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Verdana" panose="020B0604030504040204" pitchFamily="34" charset="0"/>
                <a:cs typeface="Arial" pitchFamily="34" charset="0"/>
              </a:rPr>
              <a:t>murat.antchok@gmail.com</a:t>
            </a:r>
            <a:endParaRPr lang="ru-RU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  <a:ea typeface="Verdana" panose="020B060403050404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90459" y="1728438"/>
            <a:ext cx="4753413" cy="571504"/>
          </a:xfrm>
          <a:prstGeom prst="roundRect">
            <a:avLst/>
          </a:prstGeom>
          <a:solidFill>
            <a:srgbClr val="8C001A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altLang="ru-RU" sz="2400" b="1" dirty="0" smtClean="0">
                <a:solidFill>
                  <a:schemeClr val="bg1"/>
                </a:solidFill>
                <a:latin typeface="Proxima Nova Cn Rg" pitchFamily="2" charset="0"/>
              </a:rPr>
              <a:t>Низкая производительность</a:t>
            </a:r>
            <a:endParaRPr lang="ru-RU" sz="2400" b="1" dirty="0">
              <a:solidFill>
                <a:schemeClr val="bg1"/>
              </a:solidFill>
              <a:latin typeface="Proxima Nova Cn Rg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0459" y="4408266"/>
            <a:ext cx="4753413" cy="792088"/>
          </a:xfrm>
          <a:prstGeom prst="roundRect">
            <a:avLst/>
          </a:prstGeom>
          <a:solidFill>
            <a:srgbClr val="8C001A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/>
                </a:solidFill>
                <a:latin typeface="Proxima Nova Cn Rg" pitchFamily="2" charset="0"/>
              </a:rPr>
              <a:t>Низкое качество монотонного ручного труда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90459" y="5504152"/>
            <a:ext cx="4753413" cy="1080120"/>
          </a:xfrm>
          <a:prstGeom prst="roundRect">
            <a:avLst/>
          </a:prstGeom>
          <a:solidFill>
            <a:srgbClr val="8C001A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bg1"/>
                </a:solidFill>
                <a:latin typeface="Proxima Nova Cn Rg" pitchFamily="2" charset="0"/>
              </a:rPr>
              <a:t>Организационные  сложности применения массового ручного труда</a:t>
            </a:r>
            <a:endParaRPr lang="ru-RU" sz="2400" b="1" dirty="0">
              <a:solidFill>
                <a:schemeClr val="bg1"/>
              </a:solidFill>
              <a:latin typeface="Proxima Nova Cn Rg" pitchFamily="2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0459" y="3535460"/>
            <a:ext cx="4753413" cy="571504"/>
          </a:xfrm>
          <a:prstGeom prst="roundRect">
            <a:avLst/>
          </a:prstGeom>
          <a:solidFill>
            <a:srgbClr val="8C001A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Proxima Nova Cn Rg" pitchFamily="2" charset="0"/>
              </a:rPr>
              <a:t>Последствия механизации</a:t>
            </a:r>
            <a:endParaRPr lang="ru-RU" sz="2400" b="1" dirty="0">
              <a:solidFill>
                <a:schemeClr val="bg1"/>
              </a:solidFill>
              <a:latin typeface="Proxima Nova Cn Rg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39883" y="1670920"/>
            <a:ext cx="7010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Физиологические  ограничения ручного труда, уборка только  в дневное время.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46723" y="3380062"/>
            <a:ext cx="7003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Химические и механические загрязнения атмосферы, уплотнение и разрушение почвы.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46723" y="4273194"/>
            <a:ext cx="7145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ea typeface="Verdana" panose="020B0604030504040204" pitchFamily="34" charset="0"/>
                <a:cs typeface="Verdana" panose="020B0604030504040204" pitchFamily="34" charset="0"/>
              </a:rPr>
              <a:t>Вытаптывание посадок, потери  урожая от 30 до 50% на стадиях агротехнического цикла, требующих применения массового ручного труда.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46723" y="5460717"/>
            <a:ext cx="7003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Затраты времени и средств на наем, доставку и контроль сборщиков.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90992" y="2592534"/>
            <a:ext cx="4752880" cy="571504"/>
          </a:xfrm>
          <a:prstGeom prst="roundRect">
            <a:avLst/>
          </a:prstGeom>
          <a:solidFill>
            <a:srgbClr val="8C001A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altLang="ru-RU" sz="2400" b="1" dirty="0" smtClean="0">
                <a:solidFill>
                  <a:schemeClr val="bg1"/>
                </a:solidFill>
                <a:latin typeface="Proxima Nova Cn Rg" pitchFamily="2" charset="0"/>
              </a:rPr>
              <a:t>«Погодные» риски</a:t>
            </a:r>
            <a:endParaRPr lang="ru-RU" sz="2400" b="1" dirty="0">
              <a:solidFill>
                <a:schemeClr val="bg1"/>
              </a:solidFill>
              <a:latin typeface="Proxima Nova Cn Rg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39884" y="2535016"/>
            <a:ext cx="7246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Систематические потери значительной части  урожая из-за неблагоприятных  погодных явлений. 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-63064" y="-9634"/>
            <a:ext cx="12192000" cy="131817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tabLst>
                <a:tab pos="3941763" algn="l"/>
              </a:tabLst>
              <a:defRPr/>
            </a:pPr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Проблемы, решаемые роботизацией </a:t>
            </a:r>
          </a:p>
          <a:p>
            <a:pPr algn="ctr">
              <a:lnSpc>
                <a:spcPct val="90000"/>
              </a:lnSpc>
              <a:tabLst>
                <a:tab pos="3941763" algn="l"/>
              </a:tabLst>
              <a:defRPr/>
            </a:pPr>
            <a:r>
              <a:rPr lang="ru-RU" sz="4800" dirty="0" smtClean="0">
                <a:solidFill>
                  <a:srgbClr val="A50021"/>
                </a:solidFill>
                <a:latin typeface="Proxima Nova ExCn Bl" pitchFamily="2" charset="0"/>
              </a:rPr>
              <a:t>сельского хозяйства</a:t>
            </a:r>
            <a:endParaRPr lang="ru-RU" sz="4800" b="1" dirty="0" smtClean="0">
              <a:solidFill>
                <a:srgbClr val="A50021"/>
              </a:solidFill>
              <a:latin typeface="Proxima Nova ExCn Bl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0" y="-28466"/>
            <a:ext cx="12192000" cy="7824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  <a:ea typeface="Verdana" panose="020B0604030504040204" pitchFamily="34" charset="0"/>
                <a:cs typeface="Arial" pitchFamily="34" charset="0"/>
              </a:rPr>
              <a:t>Описание проекта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Proxima Nova ExCn Bl" pitchFamily="2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8687" y="2259719"/>
            <a:ext cx="120033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	Робот-комбайн </a:t>
            </a:r>
            <a:r>
              <a:rPr lang="ru-RU" sz="3200" dirty="0" err="1" smtClean="0">
                <a:solidFill>
                  <a:srgbClr val="8C001A"/>
                </a:solidFill>
                <a:latin typeface="Proxima Nova Cn Rg" pitchFamily="2" charset="0"/>
              </a:rPr>
              <a:t>AgroMultiBot.Garnet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– это автономный мобильный робот для сбора плодоовощной продукции на открытом грунте в безлюдном режиме. </a:t>
            </a:r>
            <a:r>
              <a:rPr lang="ru-RU" sz="3200" dirty="0" err="1" smtClean="0">
                <a:solidFill>
                  <a:srgbClr val="8C001A"/>
                </a:solidFill>
                <a:latin typeface="Proxima Nova Cn Rg" pitchFamily="2" charset="0"/>
              </a:rPr>
              <a:t>AgroMultiBot.Garnet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первый в составе семейства роботов для безлюдного сельскохозяйственного производства, разрабатываемый группой компаний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N'Art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Robotix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.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4354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</a:rPr>
              <a:t>Ключевые технологии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349" y="1220700"/>
            <a:ext cx="1194865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Try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&amp;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Fly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 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–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универсальная технология самообучения роботов для решения задач целенаправленного перемещения в пространстве и манипулирования объектами на основе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нейрокогнитивной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адаптивной сенсомоторной петли (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Neurocognitive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adaptive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sensorymotor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loop (NCASL)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MACROS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–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универсальная технология самообучения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мультиагентных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коллаборативных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роботов для решения задач понимания и выполнения безлюдными робототехническими  комплексами сложных миссий.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Распределенная система интеллектуального принятия решений и управления на основе самоорганизующихся когнитивных архитектур.</a:t>
            </a:r>
          </a:p>
          <a:p>
            <a:pPr marL="514350" indent="-514350" algn="just"/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Proxima Nova Cn Rg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4354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</a:rPr>
              <a:t>Ключевые технологии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841833"/>
            <a:ext cx="1171666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latin typeface="Proxima Nova Cn Rg" pitchFamily="2" charset="0"/>
              </a:rPr>
              <a:t>	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Посредством применения указанных технологий будет </a:t>
            </a:r>
          </a:p>
          <a:p>
            <a:pPr algn="just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решаться задача создания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мультиагентной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группы мобильных роботов с интеллектуальным управлением выполнения агротехнических операций по возделыванию и уборке урожая плодоовощных культур открытого грунта. </a:t>
            </a:r>
          </a:p>
          <a:p>
            <a:pPr algn="just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По технологии интеллектуального управления в процессе создания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мультиагентного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робототехнического комплекса для безлюдного сбора урожая плодоовощной продукции планируется отработать основные методы и алгоритмы распределенного ситуативного анализа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многомодальных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потоков неструктурированных данных и синтеза адаптивного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проактивного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поведения мобильных роботов в составе единого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мультиагентного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Cn Rg" pitchFamily="2" charset="0"/>
              </a:rPr>
              <a:t> коллектива.</a:t>
            </a:r>
            <a:endParaRPr lang="ru-RU" sz="3200" dirty="0">
              <a:latin typeface="Proxima Nova Cn Rg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4354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50021"/>
                </a:solidFill>
                <a:latin typeface="Proxima Nova ExCn Bl" pitchFamily="2" charset="0"/>
              </a:rPr>
              <a:t>Ключевые технологии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817" y="1311044"/>
            <a:ext cx="119486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latin typeface="Proxima Nova Cn Rg" pitchFamily="2" charset="0"/>
              </a:rPr>
              <a:t> 	Автономность создаваемого робототехнического комплекса определяется наличием следующих факторов: </a:t>
            </a:r>
          </a:p>
          <a:p>
            <a:pPr algn="just"/>
            <a:r>
              <a:rPr lang="ru-RU" sz="3200" dirty="0" smtClean="0">
                <a:latin typeface="Proxima Nova Cn Rg" pitchFamily="2" charset="0"/>
              </a:rPr>
              <a:t>1. способности самостоятельного управления организацией взаимодействия автономных модулей комплекса, приводящего к выполнению миссии; </a:t>
            </a:r>
          </a:p>
          <a:p>
            <a:pPr algn="just"/>
            <a:r>
              <a:rPr lang="ru-RU" sz="3200" dirty="0" smtClean="0">
                <a:latin typeface="Proxima Nova Cn Rg" pitchFamily="2" charset="0"/>
              </a:rPr>
              <a:t>2. способности самостоятельного выбора стратегии выполнения миссии на основе учёта состояния внешней среды и собственного внутреннего состояния; </a:t>
            </a:r>
          </a:p>
          <a:p>
            <a:pPr algn="just"/>
            <a:r>
              <a:rPr lang="ru-RU" sz="3200" dirty="0" smtClean="0">
                <a:latin typeface="Proxima Nova Cn Rg" pitchFamily="2" charset="0"/>
              </a:rPr>
              <a:t>3. определённого уровня принятия решений, независимого от внешнего управления. </a:t>
            </a:r>
          </a:p>
          <a:p>
            <a:pPr algn="just"/>
            <a:endParaRPr lang="ru-RU" sz="3200" dirty="0">
              <a:latin typeface="Proxima Nova Cn Rg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5" y="132086"/>
            <a:ext cx="1576095" cy="11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</TotalTime>
  <Words>1240</Words>
  <Application>Microsoft Office PowerPoint</Application>
  <PresentationFormat>Широкоэкранный</PresentationFormat>
  <Paragraphs>308</Paragraphs>
  <Slides>44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6" baseType="lpstr">
      <vt:lpstr>Times New Roman</vt:lpstr>
      <vt:lpstr>Tahoma</vt:lpstr>
      <vt:lpstr>Lucida Sans Unicode</vt:lpstr>
      <vt:lpstr>Verdana</vt:lpstr>
      <vt:lpstr>Proxima Nova Cn Rg</vt:lpstr>
      <vt:lpstr>Noto Sans CJK TC Regular</vt:lpstr>
      <vt:lpstr>Calibri</vt:lpstr>
      <vt:lpstr>Proxima Nova ExCn Bl</vt:lpstr>
      <vt:lpstr>Calibri Light</vt:lpstr>
      <vt:lpstr>Wingdings</vt:lpstr>
      <vt:lpstr>Arial</vt:lpstr>
      <vt:lpstr>Тема Office</vt:lpstr>
      <vt:lpstr>AgroMultiBot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мси7</dc:creator>
  <cp:lastModifiedBy>User2019</cp:lastModifiedBy>
  <cp:revision>260</cp:revision>
  <dcterms:created xsi:type="dcterms:W3CDTF">2016-10-14T12:51:43Z</dcterms:created>
  <dcterms:modified xsi:type="dcterms:W3CDTF">2019-06-26T07:20:01Z</dcterms:modified>
</cp:coreProperties>
</file>