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59" r:id="rId10"/>
    <p:sldId id="26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49676325085566"/>
          <c:y val="5.1899227337805533E-2"/>
          <c:w val="0.76785695717131963"/>
          <c:h val="0.816696239440766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88-4F6E-9525-E2B9620FC87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88-4F6E-9525-E2B9620FC874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наш</c:v>
                </c:pt>
                <c:pt idx="1">
                  <c:v>ост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1500000</c:v>
                </c:pt>
                <c:pt idx="1">
                  <c:v>8500000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6-434F-A913-28070418F7C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49676325085566"/>
          <c:y val="5.1899227337805533E-2"/>
          <c:w val="0.76785695717131963"/>
          <c:h val="0.816696239440766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AA-4D50-9199-C35E98A7B5A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AA-4D50-9199-C35E98A7B5A2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наш</c:v>
                </c:pt>
                <c:pt idx="1">
                  <c:v>ост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1000</c:v>
                </c:pt>
                <c:pt idx="1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AA-4D50-9199-C35E98A7B5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8A6B43-0406-41CF-A2F2-62527A7D768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69A4FD06-2C8B-44E6-88EB-8004B867B06C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2021</a:t>
          </a:r>
          <a:r>
            <a:rPr lang="ru-RU" sz="2400" dirty="0">
              <a:latin typeface="Bahnschrift Light Condensed" panose="020B0502040204020203" pitchFamily="34" charset="0"/>
            </a:rPr>
            <a:t> – разработка концепции </a:t>
          </a:r>
        </a:p>
      </dgm:t>
    </dgm:pt>
    <dgm:pt modelId="{4704D6BF-6E77-426D-9019-69373F9CF283}" type="parTrans" cxnId="{5B908EBA-0E59-4527-A2F3-BDF9F0827615}">
      <dgm:prSet/>
      <dgm:spPr/>
      <dgm:t>
        <a:bodyPr/>
        <a:lstStyle/>
        <a:p>
          <a:endParaRPr lang="ru-RU"/>
        </a:p>
      </dgm:t>
    </dgm:pt>
    <dgm:pt modelId="{A03654B5-8531-47AF-83F3-62CC51591D96}" type="sibTrans" cxnId="{5B908EBA-0E59-4527-A2F3-BDF9F0827615}">
      <dgm:prSet/>
      <dgm:spPr/>
      <dgm:t>
        <a:bodyPr/>
        <a:lstStyle/>
        <a:p>
          <a:endParaRPr lang="ru-RU"/>
        </a:p>
      </dgm:t>
    </dgm:pt>
    <dgm:pt modelId="{8F8039C7-B442-4A8F-A53E-0B86CA00B5C7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2022</a:t>
          </a:r>
          <a:r>
            <a:rPr lang="ru-RU" sz="2400" dirty="0">
              <a:latin typeface="Bahnschrift Light Condensed" panose="020B0502040204020203" pitchFamily="34" charset="0"/>
            </a:rPr>
            <a:t> – изготовление и тестирование опытного образца</a:t>
          </a:r>
        </a:p>
      </dgm:t>
    </dgm:pt>
    <dgm:pt modelId="{2CA9D68B-40D8-4D6A-8B52-904C399A6741}" type="parTrans" cxnId="{50ADF897-EB6C-4626-893F-6304BAF28E43}">
      <dgm:prSet/>
      <dgm:spPr/>
      <dgm:t>
        <a:bodyPr/>
        <a:lstStyle/>
        <a:p>
          <a:endParaRPr lang="ru-RU"/>
        </a:p>
      </dgm:t>
    </dgm:pt>
    <dgm:pt modelId="{4B59BD1E-CEC3-42D7-A785-8FE500466AC0}" type="sibTrans" cxnId="{50ADF897-EB6C-4626-893F-6304BAF28E43}">
      <dgm:prSet/>
      <dgm:spPr/>
      <dgm:t>
        <a:bodyPr/>
        <a:lstStyle/>
        <a:p>
          <a:endParaRPr lang="ru-RU"/>
        </a:p>
      </dgm:t>
    </dgm:pt>
    <dgm:pt modelId="{1116A621-4E0F-489F-94A9-0660BA2742BE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2023-2025</a:t>
          </a:r>
          <a:r>
            <a:rPr lang="ru-RU" sz="2400" dirty="0">
              <a:latin typeface="Bahnschrift Light Condensed" panose="020B0502040204020203" pitchFamily="34" charset="0"/>
            </a:rPr>
            <a:t> – доработка опытного образца и системы управления для него</a:t>
          </a:r>
        </a:p>
      </dgm:t>
    </dgm:pt>
    <dgm:pt modelId="{76A3B58E-5026-4FFE-B843-962CC210B3BF}" type="parTrans" cxnId="{DF29C44F-A9AB-4C4B-BF22-FFC6D1127D72}">
      <dgm:prSet/>
      <dgm:spPr/>
      <dgm:t>
        <a:bodyPr/>
        <a:lstStyle/>
        <a:p>
          <a:endParaRPr lang="ru-RU"/>
        </a:p>
      </dgm:t>
    </dgm:pt>
    <dgm:pt modelId="{7DBE772C-B033-4A20-9D33-7676FA151CA7}" type="sibTrans" cxnId="{DF29C44F-A9AB-4C4B-BF22-FFC6D1127D72}">
      <dgm:prSet/>
      <dgm:spPr/>
      <dgm:t>
        <a:bodyPr/>
        <a:lstStyle/>
        <a:p>
          <a:endParaRPr lang="ru-RU"/>
        </a:p>
      </dgm:t>
    </dgm:pt>
    <dgm:pt modelId="{63E8D2E7-10B4-4970-97BA-98C4208DDA93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2026-2027</a:t>
          </a:r>
          <a:r>
            <a:rPr lang="ru-RU" sz="2400" dirty="0">
              <a:latin typeface="Bahnschrift Light Condensed" panose="020B0502040204020203" pitchFamily="34" charset="0"/>
            </a:rPr>
            <a:t> – доведение до </a:t>
          </a:r>
          <a:r>
            <a:rPr lang="en-US" sz="2400" dirty="0">
              <a:latin typeface="Bahnschrift Light Condensed" panose="020B0502040204020203" pitchFamily="34" charset="0"/>
            </a:rPr>
            <a:t>MVP</a:t>
          </a:r>
          <a:r>
            <a:rPr lang="ru-RU" sz="2400" dirty="0">
              <a:latin typeface="Bahnschrift Light Condensed" panose="020B0502040204020203" pitchFamily="34" charset="0"/>
            </a:rPr>
            <a:t> и </a:t>
          </a:r>
          <a:r>
            <a:rPr lang="ru-RU" sz="2400" dirty="0" err="1">
              <a:latin typeface="Bahnschrift Light Condensed" panose="020B0502040204020203" pitchFamily="34" charset="0"/>
            </a:rPr>
            <a:t>предпродажи</a:t>
          </a:r>
          <a:endParaRPr lang="ru-RU" sz="2400" dirty="0">
            <a:latin typeface="Bahnschrift Light Condensed" panose="020B0502040204020203" pitchFamily="34" charset="0"/>
          </a:endParaRPr>
        </a:p>
      </dgm:t>
    </dgm:pt>
    <dgm:pt modelId="{692918E5-AAE5-49CA-B88A-85ACC7E1009F}" type="parTrans" cxnId="{9D232AF6-7A68-48CB-8071-FDDD03E25D77}">
      <dgm:prSet/>
      <dgm:spPr/>
      <dgm:t>
        <a:bodyPr/>
        <a:lstStyle/>
        <a:p>
          <a:endParaRPr lang="ru-RU"/>
        </a:p>
      </dgm:t>
    </dgm:pt>
    <dgm:pt modelId="{F281349B-687B-4B7D-9A2D-4C49E8DB7F62}" type="sibTrans" cxnId="{9D232AF6-7A68-48CB-8071-FDDD03E25D77}">
      <dgm:prSet/>
      <dgm:spPr/>
      <dgm:t>
        <a:bodyPr/>
        <a:lstStyle/>
        <a:p>
          <a:endParaRPr lang="ru-RU"/>
        </a:p>
      </dgm:t>
    </dgm:pt>
    <dgm:pt modelId="{C895B087-1386-4E9C-9046-FFE3E9F47462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2028-2030</a:t>
          </a:r>
          <a:r>
            <a:rPr lang="ru-RU" sz="2400" dirty="0">
              <a:latin typeface="Bahnschrift Light Condensed" panose="020B0502040204020203" pitchFamily="34" charset="0"/>
            </a:rPr>
            <a:t> – доведение до готового продукта и мелкосерийное производство</a:t>
          </a:r>
        </a:p>
      </dgm:t>
    </dgm:pt>
    <dgm:pt modelId="{1C5BD670-939E-4191-B0CD-E42626302867}" type="parTrans" cxnId="{10E7A66E-E281-45DF-B62B-6F2331289828}">
      <dgm:prSet/>
      <dgm:spPr/>
      <dgm:t>
        <a:bodyPr/>
        <a:lstStyle/>
        <a:p>
          <a:endParaRPr lang="ru-RU"/>
        </a:p>
      </dgm:t>
    </dgm:pt>
    <dgm:pt modelId="{A6D3FEE1-45B4-4851-9B47-CC021DFF90EA}" type="sibTrans" cxnId="{10E7A66E-E281-45DF-B62B-6F2331289828}">
      <dgm:prSet/>
      <dgm:spPr/>
      <dgm:t>
        <a:bodyPr/>
        <a:lstStyle/>
        <a:p>
          <a:endParaRPr lang="ru-RU"/>
        </a:p>
      </dgm:t>
    </dgm:pt>
    <dgm:pt modelId="{B623A88B-7C4E-484B-B678-60C56EB5A531}">
      <dgm:prSet phldrT="[Текст]" custT="1"/>
      <dgm:spPr/>
      <dgm:t>
        <a:bodyPr/>
        <a:lstStyle/>
        <a:p>
          <a:r>
            <a:rPr lang="ru-RU" sz="2400" b="1" dirty="0">
              <a:latin typeface="Bahnschrift Light Condensed" panose="020B0502040204020203" pitchFamily="34" charset="0"/>
            </a:rPr>
            <a:t>2031</a:t>
          </a:r>
          <a:r>
            <a:rPr lang="ru-RU" sz="2400" dirty="0">
              <a:latin typeface="Bahnschrift Light Condensed" panose="020B0502040204020203" pitchFamily="34" charset="0"/>
            </a:rPr>
            <a:t> – серийное производство</a:t>
          </a:r>
        </a:p>
      </dgm:t>
    </dgm:pt>
    <dgm:pt modelId="{ABC815AC-616C-4193-B833-604F46EC087E}" type="parTrans" cxnId="{EEBBDDCB-5D0F-4C80-88B6-4FBC53104EF2}">
      <dgm:prSet/>
      <dgm:spPr/>
      <dgm:t>
        <a:bodyPr/>
        <a:lstStyle/>
        <a:p>
          <a:endParaRPr lang="ru-RU"/>
        </a:p>
      </dgm:t>
    </dgm:pt>
    <dgm:pt modelId="{892D809E-B02D-440B-AD32-B80F567EFB7B}" type="sibTrans" cxnId="{EEBBDDCB-5D0F-4C80-88B6-4FBC53104EF2}">
      <dgm:prSet/>
      <dgm:spPr/>
      <dgm:t>
        <a:bodyPr/>
        <a:lstStyle/>
        <a:p>
          <a:endParaRPr lang="ru-RU"/>
        </a:p>
      </dgm:t>
    </dgm:pt>
    <dgm:pt modelId="{94D3C13B-E06A-4BF4-8BFD-43DA1F12BDE9}" type="pres">
      <dgm:prSet presAssocID="{CC8A6B43-0406-41CF-A2F2-62527A7D768A}" presName="linearFlow" presStyleCnt="0">
        <dgm:presLayoutVars>
          <dgm:resizeHandles val="exact"/>
        </dgm:presLayoutVars>
      </dgm:prSet>
      <dgm:spPr/>
    </dgm:pt>
    <dgm:pt modelId="{68C7BEA8-9A54-4549-A809-C3411E786AAE}" type="pres">
      <dgm:prSet presAssocID="{69A4FD06-2C8B-44E6-88EB-8004B867B06C}" presName="node" presStyleLbl="node1" presStyleIdx="0" presStyleCnt="6" custScaleX="937590">
        <dgm:presLayoutVars>
          <dgm:bulletEnabled val="1"/>
        </dgm:presLayoutVars>
      </dgm:prSet>
      <dgm:spPr/>
    </dgm:pt>
    <dgm:pt modelId="{D80249EC-20AB-44B4-92D6-B79BE6FDFFAC}" type="pres">
      <dgm:prSet presAssocID="{A03654B5-8531-47AF-83F3-62CC51591D96}" presName="sibTrans" presStyleLbl="sibTrans2D1" presStyleIdx="0" presStyleCnt="5"/>
      <dgm:spPr/>
    </dgm:pt>
    <dgm:pt modelId="{9E14ED5B-D7D0-4A13-BF6D-02F3DD82C902}" type="pres">
      <dgm:prSet presAssocID="{A03654B5-8531-47AF-83F3-62CC51591D96}" presName="connectorText" presStyleLbl="sibTrans2D1" presStyleIdx="0" presStyleCnt="5"/>
      <dgm:spPr/>
    </dgm:pt>
    <dgm:pt modelId="{5326279F-0421-4DDD-90CD-E14327A431A9}" type="pres">
      <dgm:prSet presAssocID="{8F8039C7-B442-4A8F-A53E-0B86CA00B5C7}" presName="node" presStyleLbl="node1" presStyleIdx="1" presStyleCnt="6" custScaleX="937590">
        <dgm:presLayoutVars>
          <dgm:bulletEnabled val="1"/>
        </dgm:presLayoutVars>
      </dgm:prSet>
      <dgm:spPr/>
    </dgm:pt>
    <dgm:pt modelId="{0D843F87-26D5-4437-94BF-35818C32150E}" type="pres">
      <dgm:prSet presAssocID="{4B59BD1E-CEC3-42D7-A785-8FE500466AC0}" presName="sibTrans" presStyleLbl="sibTrans2D1" presStyleIdx="1" presStyleCnt="5"/>
      <dgm:spPr/>
    </dgm:pt>
    <dgm:pt modelId="{F35B2DEB-6C19-4385-95BC-34DF29C03376}" type="pres">
      <dgm:prSet presAssocID="{4B59BD1E-CEC3-42D7-A785-8FE500466AC0}" presName="connectorText" presStyleLbl="sibTrans2D1" presStyleIdx="1" presStyleCnt="5"/>
      <dgm:spPr/>
    </dgm:pt>
    <dgm:pt modelId="{5CCD2152-1515-49A1-9C27-38352C3629CA}" type="pres">
      <dgm:prSet presAssocID="{1116A621-4E0F-489F-94A9-0660BA2742BE}" presName="node" presStyleLbl="node1" presStyleIdx="2" presStyleCnt="6" custScaleX="937590">
        <dgm:presLayoutVars>
          <dgm:bulletEnabled val="1"/>
        </dgm:presLayoutVars>
      </dgm:prSet>
      <dgm:spPr/>
    </dgm:pt>
    <dgm:pt modelId="{DDD66B99-5967-4DB3-B192-6A265F894C90}" type="pres">
      <dgm:prSet presAssocID="{7DBE772C-B033-4A20-9D33-7676FA151CA7}" presName="sibTrans" presStyleLbl="sibTrans2D1" presStyleIdx="2" presStyleCnt="5"/>
      <dgm:spPr/>
    </dgm:pt>
    <dgm:pt modelId="{EC2C392F-D39B-4C71-BE1C-663E6DB90310}" type="pres">
      <dgm:prSet presAssocID="{7DBE772C-B033-4A20-9D33-7676FA151CA7}" presName="connectorText" presStyleLbl="sibTrans2D1" presStyleIdx="2" presStyleCnt="5"/>
      <dgm:spPr/>
    </dgm:pt>
    <dgm:pt modelId="{04C70E3B-46A8-49F3-8127-6648C94227A4}" type="pres">
      <dgm:prSet presAssocID="{63E8D2E7-10B4-4970-97BA-98C4208DDA93}" presName="node" presStyleLbl="node1" presStyleIdx="3" presStyleCnt="6" custScaleX="937590">
        <dgm:presLayoutVars>
          <dgm:bulletEnabled val="1"/>
        </dgm:presLayoutVars>
      </dgm:prSet>
      <dgm:spPr/>
    </dgm:pt>
    <dgm:pt modelId="{0FACA07C-DF11-4129-972E-7183547EC14C}" type="pres">
      <dgm:prSet presAssocID="{F281349B-687B-4B7D-9A2D-4C49E8DB7F62}" presName="sibTrans" presStyleLbl="sibTrans2D1" presStyleIdx="3" presStyleCnt="5"/>
      <dgm:spPr/>
    </dgm:pt>
    <dgm:pt modelId="{BC682F99-AA40-4661-A358-43AC3EDD7403}" type="pres">
      <dgm:prSet presAssocID="{F281349B-687B-4B7D-9A2D-4C49E8DB7F62}" presName="connectorText" presStyleLbl="sibTrans2D1" presStyleIdx="3" presStyleCnt="5"/>
      <dgm:spPr/>
    </dgm:pt>
    <dgm:pt modelId="{E9F806A8-A9EB-4020-9FED-79AC083B42D6}" type="pres">
      <dgm:prSet presAssocID="{C895B087-1386-4E9C-9046-FFE3E9F47462}" presName="node" presStyleLbl="node1" presStyleIdx="4" presStyleCnt="6" custScaleX="937590">
        <dgm:presLayoutVars>
          <dgm:bulletEnabled val="1"/>
        </dgm:presLayoutVars>
      </dgm:prSet>
      <dgm:spPr/>
    </dgm:pt>
    <dgm:pt modelId="{E4D76D97-28D3-4D54-8D37-888402A01C47}" type="pres">
      <dgm:prSet presAssocID="{A6D3FEE1-45B4-4851-9B47-CC021DFF90EA}" presName="sibTrans" presStyleLbl="sibTrans2D1" presStyleIdx="4" presStyleCnt="5"/>
      <dgm:spPr/>
    </dgm:pt>
    <dgm:pt modelId="{4AE1CF39-D775-449D-B45D-58B86935D6BB}" type="pres">
      <dgm:prSet presAssocID="{A6D3FEE1-45B4-4851-9B47-CC021DFF90EA}" presName="connectorText" presStyleLbl="sibTrans2D1" presStyleIdx="4" presStyleCnt="5"/>
      <dgm:spPr/>
    </dgm:pt>
    <dgm:pt modelId="{C327A4F5-4649-462F-99BA-8ADB4E7CDB08}" type="pres">
      <dgm:prSet presAssocID="{B623A88B-7C4E-484B-B678-60C56EB5A531}" presName="node" presStyleLbl="node1" presStyleIdx="5" presStyleCnt="6" custScaleX="937590">
        <dgm:presLayoutVars>
          <dgm:bulletEnabled val="1"/>
        </dgm:presLayoutVars>
      </dgm:prSet>
      <dgm:spPr/>
    </dgm:pt>
  </dgm:ptLst>
  <dgm:cxnLst>
    <dgm:cxn modelId="{BDE15B05-3B7C-4BFA-B01C-7853029CDF70}" type="presOf" srcId="{63E8D2E7-10B4-4970-97BA-98C4208DDA93}" destId="{04C70E3B-46A8-49F3-8127-6648C94227A4}" srcOrd="0" destOrd="0" presId="urn:microsoft.com/office/officeart/2005/8/layout/process2"/>
    <dgm:cxn modelId="{4FF12D2A-D47D-4F6B-81A3-C0CA66BE7225}" type="presOf" srcId="{A03654B5-8531-47AF-83F3-62CC51591D96}" destId="{9E14ED5B-D7D0-4A13-BF6D-02F3DD82C902}" srcOrd="1" destOrd="0" presId="urn:microsoft.com/office/officeart/2005/8/layout/process2"/>
    <dgm:cxn modelId="{73BD3D2B-8865-42C8-B5B6-6F3A1A72CBC9}" type="presOf" srcId="{A6D3FEE1-45B4-4851-9B47-CC021DFF90EA}" destId="{4AE1CF39-D775-449D-B45D-58B86935D6BB}" srcOrd="1" destOrd="0" presId="urn:microsoft.com/office/officeart/2005/8/layout/process2"/>
    <dgm:cxn modelId="{3535DA2F-90EC-4766-B9D5-928A7F06DE4D}" type="presOf" srcId="{7DBE772C-B033-4A20-9D33-7676FA151CA7}" destId="{EC2C392F-D39B-4C71-BE1C-663E6DB90310}" srcOrd="1" destOrd="0" presId="urn:microsoft.com/office/officeart/2005/8/layout/process2"/>
    <dgm:cxn modelId="{3DA0F33E-32EF-4E92-BCF6-643A89C44225}" type="presOf" srcId="{F281349B-687B-4B7D-9A2D-4C49E8DB7F62}" destId="{BC682F99-AA40-4661-A358-43AC3EDD7403}" srcOrd="1" destOrd="0" presId="urn:microsoft.com/office/officeart/2005/8/layout/process2"/>
    <dgm:cxn modelId="{838C2261-1612-4AD1-BA02-29F38812C397}" type="presOf" srcId="{4B59BD1E-CEC3-42D7-A785-8FE500466AC0}" destId="{F35B2DEB-6C19-4385-95BC-34DF29C03376}" srcOrd="1" destOrd="0" presId="urn:microsoft.com/office/officeart/2005/8/layout/process2"/>
    <dgm:cxn modelId="{10E7A66E-E281-45DF-B62B-6F2331289828}" srcId="{CC8A6B43-0406-41CF-A2F2-62527A7D768A}" destId="{C895B087-1386-4E9C-9046-FFE3E9F47462}" srcOrd="4" destOrd="0" parTransId="{1C5BD670-939E-4191-B0CD-E42626302867}" sibTransId="{A6D3FEE1-45B4-4851-9B47-CC021DFF90EA}"/>
    <dgm:cxn modelId="{DF29C44F-A9AB-4C4B-BF22-FFC6D1127D72}" srcId="{CC8A6B43-0406-41CF-A2F2-62527A7D768A}" destId="{1116A621-4E0F-489F-94A9-0660BA2742BE}" srcOrd="2" destOrd="0" parTransId="{76A3B58E-5026-4FFE-B843-962CC210B3BF}" sibTransId="{7DBE772C-B033-4A20-9D33-7676FA151CA7}"/>
    <dgm:cxn modelId="{9E0D495A-0CCF-41E9-A6C8-CBCFDC88D8BC}" type="presOf" srcId="{C895B087-1386-4E9C-9046-FFE3E9F47462}" destId="{E9F806A8-A9EB-4020-9FED-79AC083B42D6}" srcOrd="0" destOrd="0" presId="urn:microsoft.com/office/officeart/2005/8/layout/process2"/>
    <dgm:cxn modelId="{7BC60492-6D89-455A-B4D0-C6BB6D5A2AA3}" type="presOf" srcId="{F281349B-687B-4B7D-9A2D-4C49E8DB7F62}" destId="{0FACA07C-DF11-4129-972E-7183547EC14C}" srcOrd="0" destOrd="0" presId="urn:microsoft.com/office/officeart/2005/8/layout/process2"/>
    <dgm:cxn modelId="{50ADF897-EB6C-4626-893F-6304BAF28E43}" srcId="{CC8A6B43-0406-41CF-A2F2-62527A7D768A}" destId="{8F8039C7-B442-4A8F-A53E-0B86CA00B5C7}" srcOrd="1" destOrd="0" parTransId="{2CA9D68B-40D8-4D6A-8B52-904C399A6741}" sibTransId="{4B59BD1E-CEC3-42D7-A785-8FE500466AC0}"/>
    <dgm:cxn modelId="{ADBD259C-54D7-4C36-95D0-811587278315}" type="presOf" srcId="{7DBE772C-B033-4A20-9D33-7676FA151CA7}" destId="{DDD66B99-5967-4DB3-B192-6A265F894C90}" srcOrd="0" destOrd="0" presId="urn:microsoft.com/office/officeart/2005/8/layout/process2"/>
    <dgm:cxn modelId="{94A8F69F-2BC4-4528-8650-B0D4CBBE9D62}" type="presOf" srcId="{CC8A6B43-0406-41CF-A2F2-62527A7D768A}" destId="{94D3C13B-E06A-4BF4-8BFD-43DA1F12BDE9}" srcOrd="0" destOrd="0" presId="urn:microsoft.com/office/officeart/2005/8/layout/process2"/>
    <dgm:cxn modelId="{925837A2-9343-4AC2-932E-627C9884A3AA}" type="presOf" srcId="{B623A88B-7C4E-484B-B678-60C56EB5A531}" destId="{C327A4F5-4649-462F-99BA-8ADB4E7CDB08}" srcOrd="0" destOrd="0" presId="urn:microsoft.com/office/officeart/2005/8/layout/process2"/>
    <dgm:cxn modelId="{8FAF45B6-197E-413A-9EE2-9C911DBF826E}" type="presOf" srcId="{A6D3FEE1-45B4-4851-9B47-CC021DFF90EA}" destId="{E4D76D97-28D3-4D54-8D37-888402A01C47}" srcOrd="0" destOrd="0" presId="urn:microsoft.com/office/officeart/2005/8/layout/process2"/>
    <dgm:cxn modelId="{773EEDB8-2E89-4FB8-BDD1-81D75F975806}" type="presOf" srcId="{8F8039C7-B442-4A8F-A53E-0B86CA00B5C7}" destId="{5326279F-0421-4DDD-90CD-E14327A431A9}" srcOrd="0" destOrd="0" presId="urn:microsoft.com/office/officeart/2005/8/layout/process2"/>
    <dgm:cxn modelId="{73DAF6B9-10F3-4B5D-BEEA-A9A60FCC95D7}" type="presOf" srcId="{4B59BD1E-CEC3-42D7-A785-8FE500466AC0}" destId="{0D843F87-26D5-4437-94BF-35818C32150E}" srcOrd="0" destOrd="0" presId="urn:microsoft.com/office/officeart/2005/8/layout/process2"/>
    <dgm:cxn modelId="{5B908EBA-0E59-4527-A2F3-BDF9F0827615}" srcId="{CC8A6B43-0406-41CF-A2F2-62527A7D768A}" destId="{69A4FD06-2C8B-44E6-88EB-8004B867B06C}" srcOrd="0" destOrd="0" parTransId="{4704D6BF-6E77-426D-9019-69373F9CF283}" sibTransId="{A03654B5-8531-47AF-83F3-62CC51591D96}"/>
    <dgm:cxn modelId="{38CBEDBB-1212-4D0E-BECD-B49364BA4FDE}" type="presOf" srcId="{1116A621-4E0F-489F-94A9-0660BA2742BE}" destId="{5CCD2152-1515-49A1-9C27-38352C3629CA}" srcOrd="0" destOrd="0" presId="urn:microsoft.com/office/officeart/2005/8/layout/process2"/>
    <dgm:cxn modelId="{EEBBDDCB-5D0F-4C80-88B6-4FBC53104EF2}" srcId="{CC8A6B43-0406-41CF-A2F2-62527A7D768A}" destId="{B623A88B-7C4E-484B-B678-60C56EB5A531}" srcOrd="5" destOrd="0" parTransId="{ABC815AC-616C-4193-B833-604F46EC087E}" sibTransId="{892D809E-B02D-440B-AD32-B80F567EFB7B}"/>
    <dgm:cxn modelId="{BF73A2D8-E733-481F-8152-90DE6E561522}" type="presOf" srcId="{A03654B5-8531-47AF-83F3-62CC51591D96}" destId="{D80249EC-20AB-44B4-92D6-B79BE6FDFFAC}" srcOrd="0" destOrd="0" presId="urn:microsoft.com/office/officeart/2005/8/layout/process2"/>
    <dgm:cxn modelId="{E82BA5EA-55DB-4404-B7ED-EEDEC0AC5225}" type="presOf" srcId="{69A4FD06-2C8B-44E6-88EB-8004B867B06C}" destId="{68C7BEA8-9A54-4549-A809-C3411E786AAE}" srcOrd="0" destOrd="0" presId="urn:microsoft.com/office/officeart/2005/8/layout/process2"/>
    <dgm:cxn modelId="{9D232AF6-7A68-48CB-8071-FDDD03E25D77}" srcId="{CC8A6B43-0406-41CF-A2F2-62527A7D768A}" destId="{63E8D2E7-10B4-4970-97BA-98C4208DDA93}" srcOrd="3" destOrd="0" parTransId="{692918E5-AAE5-49CA-B88A-85ACC7E1009F}" sibTransId="{F281349B-687B-4B7D-9A2D-4C49E8DB7F62}"/>
    <dgm:cxn modelId="{5D048193-3EB9-4C7F-B3AB-C5FDA7E3D4BF}" type="presParOf" srcId="{94D3C13B-E06A-4BF4-8BFD-43DA1F12BDE9}" destId="{68C7BEA8-9A54-4549-A809-C3411E786AAE}" srcOrd="0" destOrd="0" presId="urn:microsoft.com/office/officeart/2005/8/layout/process2"/>
    <dgm:cxn modelId="{817CE7B4-4F75-4850-916B-D15E4B8F487D}" type="presParOf" srcId="{94D3C13B-E06A-4BF4-8BFD-43DA1F12BDE9}" destId="{D80249EC-20AB-44B4-92D6-B79BE6FDFFAC}" srcOrd="1" destOrd="0" presId="urn:microsoft.com/office/officeart/2005/8/layout/process2"/>
    <dgm:cxn modelId="{0F350E2D-3CBD-43BC-876C-ACE09129CEA3}" type="presParOf" srcId="{D80249EC-20AB-44B4-92D6-B79BE6FDFFAC}" destId="{9E14ED5B-D7D0-4A13-BF6D-02F3DD82C902}" srcOrd="0" destOrd="0" presId="urn:microsoft.com/office/officeart/2005/8/layout/process2"/>
    <dgm:cxn modelId="{3FC6C5E0-02C7-48EE-A9C5-49783CC36F87}" type="presParOf" srcId="{94D3C13B-E06A-4BF4-8BFD-43DA1F12BDE9}" destId="{5326279F-0421-4DDD-90CD-E14327A431A9}" srcOrd="2" destOrd="0" presId="urn:microsoft.com/office/officeart/2005/8/layout/process2"/>
    <dgm:cxn modelId="{B8738F5B-D87A-46BB-9A7C-308C085B6975}" type="presParOf" srcId="{94D3C13B-E06A-4BF4-8BFD-43DA1F12BDE9}" destId="{0D843F87-26D5-4437-94BF-35818C32150E}" srcOrd="3" destOrd="0" presId="urn:microsoft.com/office/officeart/2005/8/layout/process2"/>
    <dgm:cxn modelId="{643640C8-D9A9-4434-83DE-0F04F2A3AFE6}" type="presParOf" srcId="{0D843F87-26D5-4437-94BF-35818C32150E}" destId="{F35B2DEB-6C19-4385-95BC-34DF29C03376}" srcOrd="0" destOrd="0" presId="urn:microsoft.com/office/officeart/2005/8/layout/process2"/>
    <dgm:cxn modelId="{74F17F04-4279-4B43-B4F0-5A48B406D2A5}" type="presParOf" srcId="{94D3C13B-E06A-4BF4-8BFD-43DA1F12BDE9}" destId="{5CCD2152-1515-49A1-9C27-38352C3629CA}" srcOrd="4" destOrd="0" presId="urn:microsoft.com/office/officeart/2005/8/layout/process2"/>
    <dgm:cxn modelId="{46F20B59-429A-4CF1-8209-7B45C3269E12}" type="presParOf" srcId="{94D3C13B-E06A-4BF4-8BFD-43DA1F12BDE9}" destId="{DDD66B99-5967-4DB3-B192-6A265F894C90}" srcOrd="5" destOrd="0" presId="urn:microsoft.com/office/officeart/2005/8/layout/process2"/>
    <dgm:cxn modelId="{6FA18A97-8527-4D19-8C07-501DA95F7C36}" type="presParOf" srcId="{DDD66B99-5967-4DB3-B192-6A265F894C90}" destId="{EC2C392F-D39B-4C71-BE1C-663E6DB90310}" srcOrd="0" destOrd="0" presId="urn:microsoft.com/office/officeart/2005/8/layout/process2"/>
    <dgm:cxn modelId="{7046445A-3085-4725-83CD-35EE1FE8D7B1}" type="presParOf" srcId="{94D3C13B-E06A-4BF4-8BFD-43DA1F12BDE9}" destId="{04C70E3B-46A8-49F3-8127-6648C94227A4}" srcOrd="6" destOrd="0" presId="urn:microsoft.com/office/officeart/2005/8/layout/process2"/>
    <dgm:cxn modelId="{813C34BA-4A1C-4F4F-A442-FFC63CAAFDDB}" type="presParOf" srcId="{94D3C13B-E06A-4BF4-8BFD-43DA1F12BDE9}" destId="{0FACA07C-DF11-4129-972E-7183547EC14C}" srcOrd="7" destOrd="0" presId="urn:microsoft.com/office/officeart/2005/8/layout/process2"/>
    <dgm:cxn modelId="{E610CD1C-AD32-4F42-A3A6-10AA96C0688A}" type="presParOf" srcId="{0FACA07C-DF11-4129-972E-7183547EC14C}" destId="{BC682F99-AA40-4661-A358-43AC3EDD7403}" srcOrd="0" destOrd="0" presId="urn:microsoft.com/office/officeart/2005/8/layout/process2"/>
    <dgm:cxn modelId="{3ED55877-10EE-48C3-9F43-4B7D6888B68A}" type="presParOf" srcId="{94D3C13B-E06A-4BF4-8BFD-43DA1F12BDE9}" destId="{E9F806A8-A9EB-4020-9FED-79AC083B42D6}" srcOrd="8" destOrd="0" presId="urn:microsoft.com/office/officeart/2005/8/layout/process2"/>
    <dgm:cxn modelId="{16E932E4-9A36-4F28-AC27-0CFB502D7961}" type="presParOf" srcId="{94D3C13B-E06A-4BF4-8BFD-43DA1F12BDE9}" destId="{E4D76D97-28D3-4D54-8D37-888402A01C47}" srcOrd="9" destOrd="0" presId="urn:microsoft.com/office/officeart/2005/8/layout/process2"/>
    <dgm:cxn modelId="{A69B630A-ED0C-4F3E-9069-58F56802A568}" type="presParOf" srcId="{E4D76D97-28D3-4D54-8D37-888402A01C47}" destId="{4AE1CF39-D775-449D-B45D-58B86935D6BB}" srcOrd="0" destOrd="0" presId="urn:microsoft.com/office/officeart/2005/8/layout/process2"/>
    <dgm:cxn modelId="{7D6194EB-6267-45E3-9FA9-E6E7F590FAE6}" type="presParOf" srcId="{94D3C13B-E06A-4BF4-8BFD-43DA1F12BDE9}" destId="{C327A4F5-4649-462F-99BA-8ADB4E7CDB0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7BEA8-9A54-4549-A809-C3411E786AAE}">
      <dsp:nvSpPr>
        <dsp:cNvPr id="0" name=""/>
        <dsp:cNvSpPr/>
      </dsp:nvSpPr>
      <dsp:spPr>
        <a:xfrm>
          <a:off x="0" y="5220"/>
          <a:ext cx="11707584" cy="693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2021</a:t>
          </a:r>
          <a:r>
            <a:rPr lang="ru-RU" sz="2400" kern="1200" dirty="0">
              <a:latin typeface="Bahnschrift Light Condensed" panose="020B0502040204020203" pitchFamily="34" charset="0"/>
            </a:rPr>
            <a:t> – разработка концепции </a:t>
          </a:r>
        </a:p>
      </dsp:txBody>
      <dsp:txXfrm>
        <a:off x="20298" y="25518"/>
        <a:ext cx="11666988" cy="652442"/>
      </dsp:txXfrm>
    </dsp:sp>
    <dsp:sp modelId="{D80249EC-20AB-44B4-92D6-B79BE6FDFFAC}">
      <dsp:nvSpPr>
        <dsp:cNvPr id="0" name=""/>
        <dsp:cNvSpPr/>
      </dsp:nvSpPr>
      <dsp:spPr>
        <a:xfrm rot="5400000">
          <a:off x="5723847" y="715584"/>
          <a:ext cx="259889" cy="311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 rot="-5400000">
        <a:off x="5760232" y="741573"/>
        <a:ext cx="187121" cy="181922"/>
      </dsp:txXfrm>
    </dsp:sp>
    <dsp:sp modelId="{5326279F-0421-4DDD-90CD-E14327A431A9}">
      <dsp:nvSpPr>
        <dsp:cNvPr id="0" name=""/>
        <dsp:cNvSpPr/>
      </dsp:nvSpPr>
      <dsp:spPr>
        <a:xfrm>
          <a:off x="0" y="1044777"/>
          <a:ext cx="11707584" cy="693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2022</a:t>
          </a:r>
          <a:r>
            <a:rPr lang="ru-RU" sz="2400" kern="1200" dirty="0">
              <a:latin typeface="Bahnschrift Light Condensed" panose="020B0502040204020203" pitchFamily="34" charset="0"/>
            </a:rPr>
            <a:t> – изготовление и тестирование опытного образца</a:t>
          </a:r>
        </a:p>
      </dsp:txBody>
      <dsp:txXfrm>
        <a:off x="20298" y="1065075"/>
        <a:ext cx="11666988" cy="652442"/>
      </dsp:txXfrm>
    </dsp:sp>
    <dsp:sp modelId="{0D843F87-26D5-4437-94BF-35818C32150E}">
      <dsp:nvSpPr>
        <dsp:cNvPr id="0" name=""/>
        <dsp:cNvSpPr/>
      </dsp:nvSpPr>
      <dsp:spPr>
        <a:xfrm rot="5400000">
          <a:off x="5723847" y="1755142"/>
          <a:ext cx="259889" cy="311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 rot="-5400000">
        <a:off x="5760232" y="1781131"/>
        <a:ext cx="187121" cy="181922"/>
      </dsp:txXfrm>
    </dsp:sp>
    <dsp:sp modelId="{5CCD2152-1515-49A1-9C27-38352C3629CA}">
      <dsp:nvSpPr>
        <dsp:cNvPr id="0" name=""/>
        <dsp:cNvSpPr/>
      </dsp:nvSpPr>
      <dsp:spPr>
        <a:xfrm>
          <a:off x="0" y="2084335"/>
          <a:ext cx="11707584" cy="693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2023-2025</a:t>
          </a:r>
          <a:r>
            <a:rPr lang="ru-RU" sz="2400" kern="1200" dirty="0">
              <a:latin typeface="Bahnschrift Light Condensed" panose="020B0502040204020203" pitchFamily="34" charset="0"/>
            </a:rPr>
            <a:t> – доработка опытного образца и системы управления для него</a:t>
          </a:r>
        </a:p>
      </dsp:txBody>
      <dsp:txXfrm>
        <a:off x="20298" y="2104633"/>
        <a:ext cx="11666988" cy="652442"/>
      </dsp:txXfrm>
    </dsp:sp>
    <dsp:sp modelId="{DDD66B99-5967-4DB3-B192-6A265F894C90}">
      <dsp:nvSpPr>
        <dsp:cNvPr id="0" name=""/>
        <dsp:cNvSpPr/>
      </dsp:nvSpPr>
      <dsp:spPr>
        <a:xfrm rot="5400000">
          <a:off x="5723847" y="2794699"/>
          <a:ext cx="259889" cy="311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 rot="-5400000">
        <a:off x="5760232" y="2820688"/>
        <a:ext cx="187121" cy="181922"/>
      </dsp:txXfrm>
    </dsp:sp>
    <dsp:sp modelId="{04C70E3B-46A8-49F3-8127-6648C94227A4}">
      <dsp:nvSpPr>
        <dsp:cNvPr id="0" name=""/>
        <dsp:cNvSpPr/>
      </dsp:nvSpPr>
      <dsp:spPr>
        <a:xfrm>
          <a:off x="0" y="3123893"/>
          <a:ext cx="11707584" cy="693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2026-2027</a:t>
          </a:r>
          <a:r>
            <a:rPr lang="ru-RU" sz="2400" kern="1200" dirty="0">
              <a:latin typeface="Bahnschrift Light Condensed" panose="020B0502040204020203" pitchFamily="34" charset="0"/>
            </a:rPr>
            <a:t> – доведение до </a:t>
          </a:r>
          <a:r>
            <a:rPr lang="en-US" sz="2400" kern="1200" dirty="0">
              <a:latin typeface="Bahnschrift Light Condensed" panose="020B0502040204020203" pitchFamily="34" charset="0"/>
            </a:rPr>
            <a:t>MVP</a:t>
          </a:r>
          <a:r>
            <a:rPr lang="ru-RU" sz="2400" kern="1200" dirty="0">
              <a:latin typeface="Bahnschrift Light Condensed" panose="020B0502040204020203" pitchFamily="34" charset="0"/>
            </a:rPr>
            <a:t> и </a:t>
          </a:r>
          <a:r>
            <a:rPr lang="ru-RU" sz="2400" kern="1200" dirty="0" err="1">
              <a:latin typeface="Bahnschrift Light Condensed" panose="020B0502040204020203" pitchFamily="34" charset="0"/>
            </a:rPr>
            <a:t>предпродажи</a:t>
          </a:r>
          <a:endParaRPr lang="ru-RU" sz="2400" kern="1200" dirty="0">
            <a:latin typeface="Bahnschrift Light Condensed" panose="020B0502040204020203" pitchFamily="34" charset="0"/>
          </a:endParaRPr>
        </a:p>
      </dsp:txBody>
      <dsp:txXfrm>
        <a:off x="20298" y="3144191"/>
        <a:ext cx="11666988" cy="652442"/>
      </dsp:txXfrm>
    </dsp:sp>
    <dsp:sp modelId="{0FACA07C-DF11-4129-972E-7183547EC14C}">
      <dsp:nvSpPr>
        <dsp:cNvPr id="0" name=""/>
        <dsp:cNvSpPr/>
      </dsp:nvSpPr>
      <dsp:spPr>
        <a:xfrm rot="5400000">
          <a:off x="5723847" y="3834257"/>
          <a:ext cx="259889" cy="311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 rot="-5400000">
        <a:off x="5760232" y="3860246"/>
        <a:ext cx="187121" cy="181922"/>
      </dsp:txXfrm>
    </dsp:sp>
    <dsp:sp modelId="{E9F806A8-A9EB-4020-9FED-79AC083B42D6}">
      <dsp:nvSpPr>
        <dsp:cNvPr id="0" name=""/>
        <dsp:cNvSpPr/>
      </dsp:nvSpPr>
      <dsp:spPr>
        <a:xfrm>
          <a:off x="0" y="4163450"/>
          <a:ext cx="11707584" cy="693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2028-2030</a:t>
          </a:r>
          <a:r>
            <a:rPr lang="ru-RU" sz="2400" kern="1200" dirty="0">
              <a:latin typeface="Bahnschrift Light Condensed" panose="020B0502040204020203" pitchFamily="34" charset="0"/>
            </a:rPr>
            <a:t> – доведение до готового продукта и мелкосерийное производство</a:t>
          </a:r>
        </a:p>
      </dsp:txBody>
      <dsp:txXfrm>
        <a:off x="20298" y="4183748"/>
        <a:ext cx="11666988" cy="652442"/>
      </dsp:txXfrm>
    </dsp:sp>
    <dsp:sp modelId="{E4D76D97-28D3-4D54-8D37-888402A01C47}">
      <dsp:nvSpPr>
        <dsp:cNvPr id="0" name=""/>
        <dsp:cNvSpPr/>
      </dsp:nvSpPr>
      <dsp:spPr>
        <a:xfrm rot="5400000">
          <a:off x="5723847" y="4873814"/>
          <a:ext cx="259889" cy="311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 rot="-5400000">
        <a:off x="5760232" y="4899803"/>
        <a:ext cx="187121" cy="181922"/>
      </dsp:txXfrm>
    </dsp:sp>
    <dsp:sp modelId="{C327A4F5-4649-462F-99BA-8ADB4E7CDB08}">
      <dsp:nvSpPr>
        <dsp:cNvPr id="0" name=""/>
        <dsp:cNvSpPr/>
      </dsp:nvSpPr>
      <dsp:spPr>
        <a:xfrm>
          <a:off x="0" y="5203008"/>
          <a:ext cx="11707584" cy="693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ahnschrift Light Condensed" panose="020B0502040204020203" pitchFamily="34" charset="0"/>
            </a:rPr>
            <a:t>2031</a:t>
          </a:r>
          <a:r>
            <a:rPr lang="ru-RU" sz="2400" kern="1200" dirty="0">
              <a:latin typeface="Bahnschrift Light Condensed" panose="020B0502040204020203" pitchFamily="34" charset="0"/>
            </a:rPr>
            <a:t> – серийное производство</a:t>
          </a:r>
        </a:p>
      </dsp:txBody>
      <dsp:txXfrm>
        <a:off x="20298" y="5223306"/>
        <a:ext cx="11666988" cy="652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C8EB2-EAC3-4EEF-A5D4-6DD95E585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4B94ED-EF01-4305-B924-190D2FA1F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7EFA3A-5C4C-45E8-9BD2-654272C8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0BB76-63AC-4EEE-A203-162C407D5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F7CFB8-B2DD-4DE8-9106-BF4DD630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2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51DC1-1E7D-4C81-A7D1-390D81F5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87F28E-C6A3-4720-8C47-AD10E69B9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59FAC-31C8-4267-AC84-FA1EE638F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8DA4A6-4167-47A0-988E-3AE0F214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493C3C-12B2-4D28-A82C-E3541EF8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25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6CB545-9120-4EA2-BE3C-A72638670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B81391-47B2-416C-9C82-592261698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7702C-ED3A-4E6A-A3E3-7C3F9C13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05C00-087A-43D0-872C-D5B83E4F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A73665-1AFE-4854-B8F2-FC9F35F5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01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59FAC-58F8-41EF-810F-E13E8593F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F7ABD6-BE2E-4084-87DC-8E9EC3695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4DDB4-6742-4D78-840D-16DCE7AEE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75AFA1-08AF-4C39-9542-4116A64FB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91361-2414-49CA-8A46-DF7BCCE8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90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AFE71-A630-4C99-B084-C95C4F9F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00FE1F-FD64-4D05-8B03-69E910D75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F5AFD2-1EE4-4D5F-BCD3-2D6EF3D52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47AFF3-B94B-4BF0-AE55-1B0D4649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26303-A3EB-41B0-B14E-470A8E09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3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B25A9-8673-4AEE-AE1C-FB0AC9C0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EC198-9DCA-4143-A5FE-1C11AFC17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6D80D1-735E-443C-8877-BA4BDCF0E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37B011-7175-4888-BEC2-E01DAF44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5D35CA-9D3F-4760-8223-BDB58E74F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B8471A-02E8-4238-803C-B14BFEE6D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92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0BAA5-A90D-4052-A80B-AEEBBAF64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1D3C75-1789-4F3B-8D19-52649F103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F22B69-7760-4094-B7E8-3F12A25BC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8203D2-6F9E-4F0A-A96B-1C1573D6A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C1F826-200A-4E22-A50D-47AC2EC44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2573B9-21B8-45A0-9894-9AD28A1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EE94B8-7A3F-4204-AB92-7AD1BDA5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A3DFF3-840F-4A1A-BE9B-B6959345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1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38649-D68E-4003-9265-BFD155259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652C5-C04F-42EA-AFFA-95B279DA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6F90EC-65D4-42E4-B7A1-7E12CD5E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A3C83-2F68-4A39-9972-0A080ACC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84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4CE177-C0DC-4CCD-B422-73FC18C3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3C126C-149C-4934-9753-2C826C03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8EAE5B-3A75-4913-9534-92B01EBF8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81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4F699-6DD5-4ECF-8554-C99EB7D9F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661B83-3443-4D2E-BB33-EB33D78B1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9A2B6-FEA9-4CFB-A1EB-E283FD6D0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064F3F-74DC-4E53-8E9C-D9943501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ECF516-476C-4DF6-811A-0145ADF4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3ED833-C5B7-40FA-8467-FADEB606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60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F8910-D798-4828-964F-44DD6AC8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FE249B-F072-48E5-BE0F-CB208019F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DFBEB2-9B4D-4AAB-B494-AA97617DA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CF76F-92C6-4821-8F23-348EC197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D19D0C-74B3-40C2-A637-5C182E89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D913EC-3C7C-489B-ADFF-EC1E9F75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6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699C4-1909-4666-83E1-FF230360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362CB8-745A-4CC0-83FC-952236C73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4609F-621F-4ACB-ABFF-334D2503A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CDFD6-42CF-4158-AD14-B8BE9999542D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E9802C-4E28-4F91-A13A-81694F034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E04EF7-D47D-4C34-BBB7-5EB26A595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E175E-007B-4EC9-B45F-31274E5FC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46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7F1B4F-EB3E-452B-8485-B09E0F21E9B0}"/>
              </a:ext>
            </a:extLst>
          </p:cNvPr>
          <p:cNvSpPr/>
          <p:nvPr/>
        </p:nvSpPr>
        <p:spPr>
          <a:xfrm>
            <a:off x="304801" y="612844"/>
            <a:ext cx="115823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ahnschrift SemiCondensed" panose="020B0502040204020203" pitchFamily="34" charset="0"/>
              </a:rPr>
              <a:t>Министерство науки и высшего образования РФ</a:t>
            </a:r>
            <a:r>
              <a:rPr lang="en-US" dirty="0">
                <a:latin typeface="Bahnschrift SemiCondensed" panose="020B0502040204020203" pitchFamily="34" charset="0"/>
              </a:rPr>
              <a:t>                                                                                 </a:t>
            </a:r>
            <a:r>
              <a:rPr lang="ru-RU" dirty="0">
                <a:latin typeface="Bahnschrift SemiCondensed" panose="020B0502040204020203" pitchFamily="34" charset="0"/>
              </a:rPr>
              <a:t>Российская академия наук</a:t>
            </a: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r>
              <a:rPr lang="ru-RU" dirty="0">
                <a:latin typeface="Bahnschrift SemiCondensed" panose="020B0502040204020203" pitchFamily="34" charset="0"/>
              </a:rPr>
              <a:t>ФГБНУ «Федеральный научный центр «Кабардино-Балкарский</a:t>
            </a:r>
          </a:p>
          <a:p>
            <a:pPr algn="ctr"/>
            <a:r>
              <a:rPr lang="ru-RU" dirty="0">
                <a:latin typeface="Bahnschrift SemiCondensed" panose="020B0502040204020203" pitchFamily="34" charset="0"/>
              </a:rPr>
              <a:t>научный центр РАН»</a:t>
            </a: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r>
              <a:rPr lang="ru-RU" sz="3600" b="1" dirty="0">
                <a:latin typeface="Bahnschrift SemiCondensed" panose="020B0502040204020203" pitchFamily="34" charset="0"/>
              </a:rPr>
              <a:t>Интеллектуальная роботизированная система </a:t>
            </a:r>
            <a:r>
              <a:rPr lang="ru-RU" sz="3600" b="1" dirty="0" err="1">
                <a:latin typeface="Bahnschrift SemiCondensed" panose="020B0502040204020203" pitchFamily="34" charset="0"/>
              </a:rPr>
              <a:t>проактивной</a:t>
            </a:r>
            <a:r>
              <a:rPr lang="ru-RU" sz="3600" b="1" dirty="0">
                <a:latin typeface="Bahnschrift SemiCondensed" panose="020B0502040204020203" pitchFamily="34" charset="0"/>
              </a:rPr>
              <a:t> защиты растений</a:t>
            </a: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r>
              <a:rPr lang="ru-RU" dirty="0">
                <a:latin typeface="Bahnschrift SemiCondensed" panose="020B0502040204020203" pitchFamily="34" charset="0"/>
              </a:rPr>
              <a:t>Нальчик, 2025 г.</a:t>
            </a:r>
          </a:p>
        </p:txBody>
      </p:sp>
    </p:spTree>
    <p:extLst>
      <p:ext uri="{BB962C8B-B14F-4D97-AF65-F5344CB8AC3E}">
        <p14:creationId xmlns:p14="http://schemas.microsoft.com/office/powerpoint/2010/main" val="2582059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D51C8D-7305-4B68-9B0A-4E405F9D8D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" y="2622201"/>
            <a:ext cx="720000" cy="72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3F0F18-1DAE-4DEF-8804-21BAAF3305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" y="4916099"/>
            <a:ext cx="720000" cy="7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8408D8-8216-47DD-85DA-E453843537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" y="3824394"/>
            <a:ext cx="720000" cy="720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1EE79E9-7376-417C-A1FD-5A32DDC2C0E3}"/>
              </a:ext>
            </a:extLst>
          </p:cNvPr>
          <p:cNvSpPr/>
          <p:nvPr/>
        </p:nvSpPr>
        <p:spPr>
          <a:xfrm>
            <a:off x="1485622" y="2494884"/>
            <a:ext cx="569095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kern="0" spc="-50" dirty="0">
                <a:latin typeface="Bahnschrift SemiCondensed" panose="020B0502040204020203" pitchFamily="34" charset="0"/>
              </a:rPr>
              <a:t>360000, Российская Федерация, </a:t>
            </a:r>
            <a:endParaRPr lang="en-US" sz="2300" kern="0" spc="-50" dirty="0">
              <a:latin typeface="Bahnschrift SemiCondensed" panose="020B0502040204020203" pitchFamily="34" charset="0"/>
            </a:endParaRPr>
          </a:p>
          <a:p>
            <a:r>
              <a:rPr lang="ru-RU" sz="2300" kern="0" spc="-50" dirty="0">
                <a:latin typeface="Bahnschrift SemiCondensed" panose="020B0502040204020203" pitchFamily="34" charset="0"/>
              </a:rPr>
              <a:t>Кабардино-Балкарская республика, г. Нальчик, </a:t>
            </a:r>
            <a:endParaRPr lang="en-US" sz="2300" kern="0" spc="-50" dirty="0">
              <a:latin typeface="Bahnschrift SemiCondensed" panose="020B0502040204020203" pitchFamily="34" charset="0"/>
            </a:endParaRPr>
          </a:p>
          <a:p>
            <a:r>
              <a:rPr lang="ru-RU" sz="2300" kern="0" spc="-50" dirty="0">
                <a:latin typeface="Bahnschrift SemiCondensed" panose="020B0502040204020203" pitchFamily="34" charset="0"/>
              </a:rPr>
              <a:t>ул. </a:t>
            </a:r>
            <a:r>
              <a:rPr lang="ru-RU" sz="2300" kern="0" spc="-50" dirty="0" err="1">
                <a:latin typeface="Bahnschrift SemiCondensed" panose="020B0502040204020203" pitchFamily="34" charset="0"/>
              </a:rPr>
              <a:t>Балкарова</a:t>
            </a:r>
            <a:r>
              <a:rPr lang="ru-RU" sz="2300" kern="0" spc="-50" dirty="0">
                <a:latin typeface="Bahnschrift SemiCondensed" panose="020B0502040204020203" pitchFamily="34" charset="0"/>
              </a:rPr>
              <a:t> 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5416AD7-22E6-412F-80B6-7D5EDBFEF638}"/>
              </a:ext>
            </a:extLst>
          </p:cNvPr>
          <p:cNvSpPr/>
          <p:nvPr/>
        </p:nvSpPr>
        <p:spPr>
          <a:xfrm>
            <a:off x="1485622" y="4829823"/>
            <a:ext cx="250025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kern="0" spc="-50" dirty="0">
                <a:latin typeface="Bahnschrift SemiCondensed" panose="020B0502040204020203" pitchFamily="34" charset="0"/>
              </a:rPr>
              <a:t>kbncran@mail.ru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A42AD0F-9DAB-4083-983E-680FFE4B9890}"/>
              </a:ext>
            </a:extLst>
          </p:cNvPr>
          <p:cNvSpPr/>
          <p:nvPr/>
        </p:nvSpPr>
        <p:spPr>
          <a:xfrm>
            <a:off x="1485622" y="5344181"/>
            <a:ext cx="264192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kern="0" spc="-50" dirty="0">
                <a:latin typeface="Bahnschrift SemiCondensed" panose="020B0502040204020203" pitchFamily="34" charset="0"/>
              </a:rPr>
              <a:t>+7 (866) 242-65-62</a:t>
            </a:r>
            <a:endParaRPr lang="ru-RU" sz="2300" kern="0" spc="-50" dirty="0">
              <a:latin typeface="Bahnschrift SemiCondensed" panose="020B0502040204020203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145CE5D-8B71-4958-973C-86CCB9724AF7}"/>
              </a:ext>
            </a:extLst>
          </p:cNvPr>
          <p:cNvSpPr/>
          <p:nvPr/>
        </p:nvSpPr>
        <p:spPr>
          <a:xfrm>
            <a:off x="1485622" y="3843074"/>
            <a:ext cx="310645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kern="0" spc="-50" dirty="0">
                <a:latin typeface="Bahnschrift SemiCondensed" panose="020B0502040204020203" pitchFamily="34" charset="0"/>
              </a:rPr>
              <a:t>https://www.kbncran.ru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3BFE5F3-023D-4D23-8BA4-2A0DAB1A0CB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48698" y="1821001"/>
            <a:ext cx="4587389" cy="458738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BCC3316-D2CB-4A2E-98B2-10D0F672B400}"/>
              </a:ext>
            </a:extLst>
          </p:cNvPr>
          <p:cNvSpPr/>
          <p:nvPr/>
        </p:nvSpPr>
        <p:spPr>
          <a:xfrm>
            <a:off x="3510951" y="231757"/>
            <a:ext cx="5029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4000" b="1" dirty="0">
                <a:latin typeface="Bahnschrift SemiCondensed" panose="020B0502040204020203" pitchFamily="34" charset="0"/>
              </a:rPr>
              <a:t>Контакты</a:t>
            </a:r>
            <a:endParaRPr lang="ru-RU" sz="4000" b="1" dirty="0">
              <a:solidFill>
                <a:srgbClr val="000000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4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41A2A-2860-4E17-8937-78467FFFE91A}"/>
              </a:ext>
            </a:extLst>
          </p:cNvPr>
          <p:cNvSpPr txBox="1"/>
          <p:nvPr/>
        </p:nvSpPr>
        <p:spPr>
          <a:xfrm>
            <a:off x="304800" y="406400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Проблема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DC5F1-19FB-4E36-BCBE-C928EBF81005}"/>
              </a:ext>
            </a:extLst>
          </p:cNvPr>
          <p:cNvSpPr txBox="1"/>
          <p:nvPr/>
        </p:nvSpPr>
        <p:spPr>
          <a:xfrm>
            <a:off x="304800" y="1429884"/>
            <a:ext cx="114517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  <a:sym typeface="+mn-ea"/>
              </a:rPr>
              <a:t>ежегодные потери урожая от вредителей, болезней и сорняков – около 40 %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  <a:sym typeface="+mn-ea"/>
              </a:rPr>
              <a:t>отсутствие ежедневного мониторинга заболеваемости сельскохозяйственных культур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  <a:sym typeface="+mn-ea"/>
              </a:rPr>
              <a:t>неэффективное использование агротехнических, химических и биологических средств защиты растений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  <a:sym typeface="+mn-ea"/>
              </a:rPr>
              <a:t>отсутствие возможности воспользоваться услугами квалифицированных агрономов и защитников растений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  <a:sym typeface="+mn-ea"/>
              </a:rPr>
              <a:t>растущий уровень конкуренции, что приводит к необходимости повышения производительности в парадигме «точного земледелия» на основе переноса фокуса агротехнических операций с поля на отдельное растение</a:t>
            </a:r>
          </a:p>
        </p:txBody>
      </p:sp>
    </p:spTree>
    <p:extLst>
      <p:ext uri="{BB962C8B-B14F-4D97-AF65-F5344CB8AC3E}">
        <p14:creationId xmlns:p14="http://schemas.microsoft.com/office/powerpoint/2010/main" val="3991769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41A2A-2860-4E17-8937-78467FFFE91A}"/>
              </a:ext>
            </a:extLst>
          </p:cNvPr>
          <p:cNvSpPr txBox="1"/>
          <p:nvPr/>
        </p:nvSpPr>
        <p:spPr>
          <a:xfrm>
            <a:off x="304800" y="338668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Преимущества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846ED-771C-4940-9154-1CA90CF74286}"/>
              </a:ext>
            </a:extLst>
          </p:cNvPr>
          <p:cNvSpPr txBox="1"/>
          <p:nvPr/>
        </p:nvSpPr>
        <p:spPr>
          <a:xfrm>
            <a:off x="304800" y="1182231"/>
            <a:ext cx="11582399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анализ широкого спектра угроз: наличие сорных растений, вредителей и заболеваний;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ежедневный мониторинг состояния растений;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наличие данных о состоянии каждого растения;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анализ данных в реальном времени и прогнозирование состояния растений;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своевременное локальное внесение необходимого количества химикатов;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полная автономность системы;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возможность обработки до 50 га в течении светового дня.</a:t>
            </a:r>
          </a:p>
        </p:txBody>
      </p:sp>
    </p:spTree>
    <p:extLst>
      <p:ext uri="{BB962C8B-B14F-4D97-AF65-F5344CB8AC3E}">
        <p14:creationId xmlns:p14="http://schemas.microsoft.com/office/powerpoint/2010/main" val="2517325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41A2A-2860-4E17-8937-78467FFFE91A}"/>
              </a:ext>
            </a:extLst>
          </p:cNvPr>
          <p:cNvSpPr txBox="1"/>
          <p:nvPr/>
        </p:nvSpPr>
        <p:spPr>
          <a:xfrm>
            <a:off x="304800" y="226373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Внешний вид робота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62817F-754A-4E06-8D20-3244623BC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"/>
          <a:stretch>
            <a:fillRect/>
          </a:stretch>
        </p:blipFill>
        <p:spPr bwMode="auto">
          <a:xfrm flipH="1">
            <a:off x="6890658" y="1011207"/>
            <a:ext cx="5167389" cy="551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10F403-0991-4F42-9FFF-068708D1E2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8278" r="25289"/>
          <a:stretch/>
        </p:blipFill>
        <p:spPr bwMode="auto">
          <a:xfrm>
            <a:off x="133953" y="1492209"/>
            <a:ext cx="6592821" cy="4554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375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41A2A-2860-4E17-8937-78467FFFE91A}"/>
              </a:ext>
            </a:extLst>
          </p:cNvPr>
          <p:cNvSpPr txBox="1"/>
          <p:nvPr/>
        </p:nvSpPr>
        <p:spPr>
          <a:xfrm>
            <a:off x="304800" y="136527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Испытания в реальных условиях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A60B86-2263-4FBC-A4EB-CDEF7BF94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r="4785"/>
          <a:stretch/>
        </p:blipFill>
        <p:spPr>
          <a:xfrm>
            <a:off x="6395358" y="885466"/>
            <a:ext cx="5633356" cy="5836007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83AD26-38BA-46F9-8948-9218B588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r="25490"/>
          <a:stretch/>
        </p:blipFill>
        <p:spPr>
          <a:xfrm>
            <a:off x="163286" y="885466"/>
            <a:ext cx="6090557" cy="583600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2866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41A2A-2860-4E17-8937-78467FFFE91A}"/>
              </a:ext>
            </a:extLst>
          </p:cNvPr>
          <p:cNvSpPr txBox="1"/>
          <p:nvPr/>
        </p:nvSpPr>
        <p:spPr>
          <a:xfrm>
            <a:off x="304800" y="228480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Рынок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3DDFC0F1-D99B-45C3-B52E-DE77CB492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835732"/>
              </p:ext>
            </p:extLst>
          </p:nvPr>
        </p:nvGraphicFramePr>
        <p:xfrm>
          <a:off x="7095065" y="380076"/>
          <a:ext cx="5096935" cy="479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4EA8D0-7077-4727-B2C0-13D6959069CC}"/>
              </a:ext>
            </a:extLst>
          </p:cNvPr>
          <p:cNvSpPr/>
          <p:nvPr/>
        </p:nvSpPr>
        <p:spPr>
          <a:xfrm>
            <a:off x="204713" y="949420"/>
            <a:ext cx="3875314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Цена робота 4 млн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9A106B-1084-4DC7-88F1-E7D88F7F6C48}"/>
              </a:ext>
            </a:extLst>
          </p:cNvPr>
          <p:cNvSpPr/>
          <p:nvPr/>
        </p:nvSpPr>
        <p:spPr>
          <a:xfrm>
            <a:off x="2341032" y="1398376"/>
            <a:ext cx="5545363" cy="15070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/>
              <a:t>Мировой рынок</a:t>
            </a:r>
          </a:p>
          <a:p>
            <a:pPr algn="just"/>
            <a:r>
              <a:rPr lang="ru-RU" sz="2000" dirty="0"/>
              <a:t>Потенциальный объем 10 млн ед. (40 трлн руб.)</a:t>
            </a:r>
          </a:p>
          <a:p>
            <a:pPr algn="just"/>
            <a:r>
              <a:rPr lang="ru-RU" sz="2000" dirty="0"/>
              <a:t>Фактический объем 1,5 млн ед. (6 трлн руб.)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3DFDE1A-6C10-4750-B16B-BFC2389185FA}"/>
              </a:ext>
            </a:extLst>
          </p:cNvPr>
          <p:cNvSpPr/>
          <p:nvPr/>
        </p:nvSpPr>
        <p:spPr>
          <a:xfrm>
            <a:off x="4421714" y="4864530"/>
            <a:ext cx="5346701" cy="15070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/>
              <a:t>Рынок РФ</a:t>
            </a:r>
          </a:p>
          <a:p>
            <a:pPr algn="just"/>
            <a:r>
              <a:rPr lang="ru-RU" sz="2000" dirty="0"/>
              <a:t>Потенциальный объем 1 млн. ед. (4 трлн руб.)</a:t>
            </a:r>
          </a:p>
          <a:p>
            <a:pPr algn="just"/>
            <a:r>
              <a:rPr lang="ru-RU" sz="2000" dirty="0"/>
              <a:t>Фактический объем 400 тыс. ед. (1,6 трлн руб.)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9143F79C-BBCB-45B0-99A9-61E7AA679B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5215684"/>
              </p:ext>
            </p:extLst>
          </p:nvPr>
        </p:nvGraphicFramePr>
        <p:xfrm>
          <a:off x="-287865" y="2505555"/>
          <a:ext cx="5122334" cy="4826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204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41A2A-2860-4E17-8937-78467FFFE91A}"/>
              </a:ext>
            </a:extLst>
          </p:cNvPr>
          <p:cNvSpPr txBox="1"/>
          <p:nvPr/>
        </p:nvSpPr>
        <p:spPr>
          <a:xfrm>
            <a:off x="304800" y="90715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Дорожная карта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B65042F-8363-4D26-90F2-833D536613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85044"/>
              </p:ext>
            </p:extLst>
          </p:nvPr>
        </p:nvGraphicFramePr>
        <p:xfrm>
          <a:off x="179615" y="882951"/>
          <a:ext cx="11707584" cy="5901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748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41A2A-2860-4E17-8937-78467FFFE91A}"/>
              </a:ext>
            </a:extLst>
          </p:cNvPr>
          <p:cNvSpPr txBox="1"/>
          <p:nvPr/>
        </p:nvSpPr>
        <p:spPr>
          <a:xfrm>
            <a:off x="304799" y="508001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 SemiBold" panose="020B0502040204020203" pitchFamily="34" charset="0"/>
              </a:rPr>
              <a:t>Ожидаемые эффекты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B838F-7D2F-4DC4-812A-C4F195EEE38D}"/>
              </a:ext>
            </a:extLst>
          </p:cNvPr>
          <p:cNvSpPr txBox="1"/>
          <p:nvPr/>
        </p:nvSpPr>
        <p:spPr>
          <a:xfrm>
            <a:off x="304799" y="1997839"/>
            <a:ext cx="115823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снижение потерь урожая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повышение урожайности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снижение себестоимости продукции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снижение экологической нагрузки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Light Condensed" panose="020B0502040204020203" pitchFamily="34" charset="0"/>
              </a:rPr>
              <a:t>снижение темпов деградации почвы</a:t>
            </a:r>
          </a:p>
        </p:txBody>
      </p:sp>
    </p:spTree>
    <p:extLst>
      <p:ext uri="{BB962C8B-B14F-4D97-AF65-F5344CB8AC3E}">
        <p14:creationId xmlns:p14="http://schemas.microsoft.com/office/powerpoint/2010/main" val="936296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АГРОЗАЩИТНИК">
            <a:hlinkClick r:id="" action="ppaction://media"/>
            <a:extLst>
              <a:ext uri="{FF2B5EF4-FFF2-40B4-BE49-F238E27FC236}">
                <a16:creationId xmlns:a16="http://schemas.microsoft.com/office/drawing/2014/main" id="{1356DA4B-27D9-4AEB-94C3-4BBF6963A0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313</Words>
  <Application>Microsoft Office PowerPoint</Application>
  <PresentationFormat>Широкоэкранный</PresentationFormat>
  <Paragraphs>61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Bahnschrift Light Condensed</vt:lpstr>
      <vt:lpstr>Bahnschrift SemiBold</vt:lpstr>
      <vt:lpstr>Bahnschrift SemiCondensed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haosit13</dc:creator>
  <cp:lastModifiedBy>User</cp:lastModifiedBy>
  <cp:revision>13</cp:revision>
  <dcterms:created xsi:type="dcterms:W3CDTF">2025-12-12T08:12:51Z</dcterms:created>
  <dcterms:modified xsi:type="dcterms:W3CDTF">2025-12-12T12:04:17Z</dcterms:modified>
</cp:coreProperties>
</file>