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8" r:id="rId4"/>
    <p:sldId id="267" r:id="rId5"/>
    <p:sldId id="259" r:id="rId6"/>
    <p:sldId id="260" r:id="rId7"/>
    <p:sldId id="261" r:id="rId8"/>
    <p:sldId id="263" r:id="rId9"/>
    <p:sldId id="266" r:id="rId10"/>
    <p:sldId id="27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>
      <p:cViewPr varScale="1">
        <p:scale>
          <a:sx n="45" d="100"/>
          <a:sy n="45" d="100"/>
        </p:scale>
        <p:origin x="43" y="8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CA-48A6-BFD0-FB7F80F0DE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CA-48A6-BFD0-FB7F80F0DE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CA-48A6-BFD0-FB7F80F0DED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CA-48A6-BFD0-FB7F80F0DED5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C5-4255-8582-3D5D894C4F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8A6B43-0406-41CF-A2F2-62527A7D768A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69A4FD06-2C8B-44E6-88EB-8004B867B06C}">
      <dgm:prSet phldrT="[Текст]" custT="1"/>
      <dgm:spPr/>
      <dgm:t>
        <a:bodyPr/>
        <a:lstStyle/>
        <a:p>
          <a:r>
            <a:rPr lang="ru-RU" sz="2400" b="1" dirty="0">
              <a:latin typeface="Bahnschrift Light Condensed" panose="020B0502040204020203" pitchFamily="34" charset="0"/>
            </a:rPr>
            <a:t>2022</a:t>
          </a:r>
          <a:r>
            <a:rPr lang="ru-RU" sz="2400" dirty="0">
              <a:latin typeface="Bahnschrift Light Condensed" panose="020B0502040204020203" pitchFamily="34" charset="0"/>
            </a:rPr>
            <a:t> – разработка концепции </a:t>
          </a:r>
        </a:p>
      </dgm:t>
    </dgm:pt>
    <dgm:pt modelId="{4704D6BF-6E77-426D-9019-69373F9CF283}" type="parTrans" cxnId="{5B908EBA-0E59-4527-A2F3-BDF9F0827615}">
      <dgm:prSet/>
      <dgm:spPr/>
      <dgm:t>
        <a:bodyPr/>
        <a:lstStyle/>
        <a:p>
          <a:endParaRPr lang="ru-RU"/>
        </a:p>
      </dgm:t>
    </dgm:pt>
    <dgm:pt modelId="{A03654B5-8531-47AF-83F3-62CC51591D96}" type="sibTrans" cxnId="{5B908EBA-0E59-4527-A2F3-BDF9F0827615}">
      <dgm:prSet/>
      <dgm:spPr/>
      <dgm:t>
        <a:bodyPr/>
        <a:lstStyle/>
        <a:p>
          <a:endParaRPr lang="ru-RU"/>
        </a:p>
      </dgm:t>
    </dgm:pt>
    <dgm:pt modelId="{8F8039C7-B442-4A8F-A53E-0B86CA00B5C7}">
      <dgm:prSet phldrT="[Текст]" custT="1"/>
      <dgm:spPr/>
      <dgm:t>
        <a:bodyPr/>
        <a:lstStyle/>
        <a:p>
          <a:r>
            <a:rPr lang="ru-RU" sz="2400" b="1" dirty="0">
              <a:latin typeface="Bahnschrift Light Condensed" panose="020B0502040204020203" pitchFamily="34" charset="0"/>
            </a:rPr>
            <a:t>2023</a:t>
          </a:r>
          <a:r>
            <a:rPr lang="ru-RU" sz="2400" dirty="0">
              <a:latin typeface="Bahnschrift Light Condensed" panose="020B0502040204020203" pitchFamily="34" charset="0"/>
            </a:rPr>
            <a:t> – изготовление и тестирование опытного образца</a:t>
          </a:r>
        </a:p>
      </dgm:t>
    </dgm:pt>
    <dgm:pt modelId="{2CA9D68B-40D8-4D6A-8B52-904C399A6741}" type="parTrans" cxnId="{50ADF897-EB6C-4626-893F-6304BAF28E43}">
      <dgm:prSet/>
      <dgm:spPr/>
      <dgm:t>
        <a:bodyPr/>
        <a:lstStyle/>
        <a:p>
          <a:endParaRPr lang="ru-RU"/>
        </a:p>
      </dgm:t>
    </dgm:pt>
    <dgm:pt modelId="{4B59BD1E-CEC3-42D7-A785-8FE500466AC0}" type="sibTrans" cxnId="{50ADF897-EB6C-4626-893F-6304BAF28E43}">
      <dgm:prSet/>
      <dgm:spPr/>
      <dgm:t>
        <a:bodyPr/>
        <a:lstStyle/>
        <a:p>
          <a:endParaRPr lang="ru-RU"/>
        </a:p>
      </dgm:t>
    </dgm:pt>
    <dgm:pt modelId="{1116A621-4E0F-489F-94A9-0660BA2742BE}">
      <dgm:prSet phldrT="[Текст]" custT="1"/>
      <dgm:spPr/>
      <dgm:t>
        <a:bodyPr/>
        <a:lstStyle/>
        <a:p>
          <a:r>
            <a:rPr lang="ru-RU" sz="2400" b="1" dirty="0">
              <a:latin typeface="Bahnschrift Light Condensed" panose="020B0502040204020203" pitchFamily="34" charset="0"/>
            </a:rPr>
            <a:t>2024-2025</a:t>
          </a:r>
          <a:r>
            <a:rPr lang="ru-RU" sz="2400" dirty="0">
              <a:latin typeface="Bahnschrift Light Condensed" panose="020B0502040204020203" pitchFamily="34" charset="0"/>
            </a:rPr>
            <a:t> – доработка опытного образца</a:t>
          </a:r>
        </a:p>
      </dgm:t>
    </dgm:pt>
    <dgm:pt modelId="{76A3B58E-5026-4FFE-B843-962CC210B3BF}" type="parTrans" cxnId="{DF29C44F-A9AB-4C4B-BF22-FFC6D1127D72}">
      <dgm:prSet/>
      <dgm:spPr/>
      <dgm:t>
        <a:bodyPr/>
        <a:lstStyle/>
        <a:p>
          <a:endParaRPr lang="ru-RU"/>
        </a:p>
      </dgm:t>
    </dgm:pt>
    <dgm:pt modelId="{7DBE772C-B033-4A20-9D33-7676FA151CA7}" type="sibTrans" cxnId="{DF29C44F-A9AB-4C4B-BF22-FFC6D1127D72}">
      <dgm:prSet/>
      <dgm:spPr/>
      <dgm:t>
        <a:bodyPr/>
        <a:lstStyle/>
        <a:p>
          <a:endParaRPr lang="ru-RU"/>
        </a:p>
      </dgm:t>
    </dgm:pt>
    <dgm:pt modelId="{63E8D2E7-10B4-4970-97BA-98C4208DDA93}">
      <dgm:prSet phldrT="[Текст]" custT="1"/>
      <dgm:spPr/>
      <dgm:t>
        <a:bodyPr/>
        <a:lstStyle/>
        <a:p>
          <a:r>
            <a:rPr lang="ru-RU" sz="2400" b="1" dirty="0">
              <a:latin typeface="Bahnschrift Light Condensed" panose="020B0502040204020203" pitchFamily="34" charset="0"/>
            </a:rPr>
            <a:t>2026-2027</a:t>
          </a:r>
          <a:r>
            <a:rPr lang="ru-RU" sz="2400" dirty="0">
              <a:latin typeface="Bahnschrift Light Condensed" panose="020B0502040204020203" pitchFamily="34" charset="0"/>
            </a:rPr>
            <a:t> – </a:t>
          </a:r>
          <a:r>
            <a:rPr lang="ru-RU" sz="2400" dirty="0" err="1">
              <a:latin typeface="Bahnschrift Light Condensed" panose="020B0502040204020203" pitchFamily="34" charset="0"/>
            </a:rPr>
            <a:t>предпродажи</a:t>
          </a:r>
          <a:endParaRPr lang="ru-RU" sz="2400" dirty="0">
            <a:latin typeface="Bahnschrift Light Condensed" panose="020B0502040204020203" pitchFamily="34" charset="0"/>
          </a:endParaRPr>
        </a:p>
      </dgm:t>
    </dgm:pt>
    <dgm:pt modelId="{692918E5-AAE5-49CA-B88A-85ACC7E1009F}" type="parTrans" cxnId="{9D232AF6-7A68-48CB-8071-FDDD03E25D77}">
      <dgm:prSet/>
      <dgm:spPr/>
      <dgm:t>
        <a:bodyPr/>
        <a:lstStyle/>
        <a:p>
          <a:endParaRPr lang="ru-RU"/>
        </a:p>
      </dgm:t>
    </dgm:pt>
    <dgm:pt modelId="{F281349B-687B-4B7D-9A2D-4C49E8DB7F62}" type="sibTrans" cxnId="{9D232AF6-7A68-48CB-8071-FDDD03E25D77}">
      <dgm:prSet/>
      <dgm:spPr/>
      <dgm:t>
        <a:bodyPr/>
        <a:lstStyle/>
        <a:p>
          <a:endParaRPr lang="ru-RU"/>
        </a:p>
      </dgm:t>
    </dgm:pt>
    <dgm:pt modelId="{C895B087-1386-4E9C-9046-FFE3E9F47462}">
      <dgm:prSet phldrT="[Текст]" custT="1"/>
      <dgm:spPr/>
      <dgm:t>
        <a:bodyPr/>
        <a:lstStyle/>
        <a:p>
          <a:r>
            <a:rPr lang="ru-RU" sz="2400" b="1" dirty="0">
              <a:latin typeface="Bahnschrift Light Condensed" panose="020B0502040204020203" pitchFamily="34" charset="0"/>
            </a:rPr>
            <a:t>2028-2030</a:t>
          </a:r>
          <a:r>
            <a:rPr lang="ru-RU" sz="2400" dirty="0">
              <a:latin typeface="Bahnschrift Light Condensed" panose="020B0502040204020203" pitchFamily="34" charset="0"/>
            </a:rPr>
            <a:t> – доведение до готового продукта и мелкосерийное производство</a:t>
          </a:r>
        </a:p>
      </dgm:t>
    </dgm:pt>
    <dgm:pt modelId="{1C5BD670-939E-4191-B0CD-E42626302867}" type="parTrans" cxnId="{10E7A66E-E281-45DF-B62B-6F2331289828}">
      <dgm:prSet/>
      <dgm:spPr/>
      <dgm:t>
        <a:bodyPr/>
        <a:lstStyle/>
        <a:p>
          <a:endParaRPr lang="ru-RU"/>
        </a:p>
      </dgm:t>
    </dgm:pt>
    <dgm:pt modelId="{A6D3FEE1-45B4-4851-9B47-CC021DFF90EA}" type="sibTrans" cxnId="{10E7A66E-E281-45DF-B62B-6F2331289828}">
      <dgm:prSet/>
      <dgm:spPr/>
      <dgm:t>
        <a:bodyPr/>
        <a:lstStyle/>
        <a:p>
          <a:endParaRPr lang="ru-RU"/>
        </a:p>
      </dgm:t>
    </dgm:pt>
    <dgm:pt modelId="{94D3C13B-E06A-4BF4-8BFD-43DA1F12BDE9}" type="pres">
      <dgm:prSet presAssocID="{CC8A6B43-0406-41CF-A2F2-62527A7D768A}" presName="linearFlow" presStyleCnt="0">
        <dgm:presLayoutVars>
          <dgm:resizeHandles val="exact"/>
        </dgm:presLayoutVars>
      </dgm:prSet>
      <dgm:spPr/>
    </dgm:pt>
    <dgm:pt modelId="{68C7BEA8-9A54-4549-A809-C3411E786AAE}" type="pres">
      <dgm:prSet presAssocID="{69A4FD06-2C8B-44E6-88EB-8004B867B06C}" presName="node" presStyleLbl="node1" presStyleIdx="0" presStyleCnt="5" custScaleX="937590">
        <dgm:presLayoutVars>
          <dgm:bulletEnabled val="1"/>
        </dgm:presLayoutVars>
      </dgm:prSet>
      <dgm:spPr/>
    </dgm:pt>
    <dgm:pt modelId="{D80249EC-20AB-44B4-92D6-B79BE6FDFFAC}" type="pres">
      <dgm:prSet presAssocID="{A03654B5-8531-47AF-83F3-62CC51591D96}" presName="sibTrans" presStyleLbl="sibTrans2D1" presStyleIdx="0" presStyleCnt="4"/>
      <dgm:spPr/>
    </dgm:pt>
    <dgm:pt modelId="{9E14ED5B-D7D0-4A13-BF6D-02F3DD82C902}" type="pres">
      <dgm:prSet presAssocID="{A03654B5-8531-47AF-83F3-62CC51591D96}" presName="connectorText" presStyleLbl="sibTrans2D1" presStyleIdx="0" presStyleCnt="4"/>
      <dgm:spPr/>
    </dgm:pt>
    <dgm:pt modelId="{5326279F-0421-4DDD-90CD-E14327A431A9}" type="pres">
      <dgm:prSet presAssocID="{8F8039C7-B442-4A8F-A53E-0B86CA00B5C7}" presName="node" presStyleLbl="node1" presStyleIdx="1" presStyleCnt="5" custScaleX="937590">
        <dgm:presLayoutVars>
          <dgm:bulletEnabled val="1"/>
        </dgm:presLayoutVars>
      </dgm:prSet>
      <dgm:spPr/>
    </dgm:pt>
    <dgm:pt modelId="{0D843F87-26D5-4437-94BF-35818C32150E}" type="pres">
      <dgm:prSet presAssocID="{4B59BD1E-CEC3-42D7-A785-8FE500466AC0}" presName="sibTrans" presStyleLbl="sibTrans2D1" presStyleIdx="1" presStyleCnt="4"/>
      <dgm:spPr/>
    </dgm:pt>
    <dgm:pt modelId="{F35B2DEB-6C19-4385-95BC-34DF29C03376}" type="pres">
      <dgm:prSet presAssocID="{4B59BD1E-CEC3-42D7-A785-8FE500466AC0}" presName="connectorText" presStyleLbl="sibTrans2D1" presStyleIdx="1" presStyleCnt="4"/>
      <dgm:spPr/>
    </dgm:pt>
    <dgm:pt modelId="{5CCD2152-1515-49A1-9C27-38352C3629CA}" type="pres">
      <dgm:prSet presAssocID="{1116A621-4E0F-489F-94A9-0660BA2742BE}" presName="node" presStyleLbl="node1" presStyleIdx="2" presStyleCnt="5" custScaleX="937590">
        <dgm:presLayoutVars>
          <dgm:bulletEnabled val="1"/>
        </dgm:presLayoutVars>
      </dgm:prSet>
      <dgm:spPr/>
    </dgm:pt>
    <dgm:pt modelId="{DDD66B99-5967-4DB3-B192-6A265F894C90}" type="pres">
      <dgm:prSet presAssocID="{7DBE772C-B033-4A20-9D33-7676FA151CA7}" presName="sibTrans" presStyleLbl="sibTrans2D1" presStyleIdx="2" presStyleCnt="4"/>
      <dgm:spPr/>
    </dgm:pt>
    <dgm:pt modelId="{EC2C392F-D39B-4C71-BE1C-663E6DB90310}" type="pres">
      <dgm:prSet presAssocID="{7DBE772C-B033-4A20-9D33-7676FA151CA7}" presName="connectorText" presStyleLbl="sibTrans2D1" presStyleIdx="2" presStyleCnt="4"/>
      <dgm:spPr/>
    </dgm:pt>
    <dgm:pt modelId="{04C70E3B-46A8-49F3-8127-6648C94227A4}" type="pres">
      <dgm:prSet presAssocID="{63E8D2E7-10B4-4970-97BA-98C4208DDA93}" presName="node" presStyleLbl="node1" presStyleIdx="3" presStyleCnt="5" custScaleX="937590">
        <dgm:presLayoutVars>
          <dgm:bulletEnabled val="1"/>
        </dgm:presLayoutVars>
      </dgm:prSet>
      <dgm:spPr/>
    </dgm:pt>
    <dgm:pt modelId="{0FACA07C-DF11-4129-972E-7183547EC14C}" type="pres">
      <dgm:prSet presAssocID="{F281349B-687B-4B7D-9A2D-4C49E8DB7F62}" presName="sibTrans" presStyleLbl="sibTrans2D1" presStyleIdx="3" presStyleCnt="4"/>
      <dgm:spPr/>
    </dgm:pt>
    <dgm:pt modelId="{BC682F99-AA40-4661-A358-43AC3EDD7403}" type="pres">
      <dgm:prSet presAssocID="{F281349B-687B-4B7D-9A2D-4C49E8DB7F62}" presName="connectorText" presStyleLbl="sibTrans2D1" presStyleIdx="3" presStyleCnt="4"/>
      <dgm:spPr/>
    </dgm:pt>
    <dgm:pt modelId="{E9F806A8-A9EB-4020-9FED-79AC083B42D6}" type="pres">
      <dgm:prSet presAssocID="{C895B087-1386-4E9C-9046-FFE3E9F47462}" presName="node" presStyleLbl="node1" presStyleIdx="4" presStyleCnt="5" custScaleX="937590">
        <dgm:presLayoutVars>
          <dgm:bulletEnabled val="1"/>
        </dgm:presLayoutVars>
      </dgm:prSet>
      <dgm:spPr/>
    </dgm:pt>
  </dgm:ptLst>
  <dgm:cxnLst>
    <dgm:cxn modelId="{BDE15B05-3B7C-4BFA-B01C-7853029CDF70}" type="presOf" srcId="{63E8D2E7-10B4-4970-97BA-98C4208DDA93}" destId="{04C70E3B-46A8-49F3-8127-6648C94227A4}" srcOrd="0" destOrd="0" presId="urn:microsoft.com/office/officeart/2005/8/layout/process2"/>
    <dgm:cxn modelId="{4FF12D2A-D47D-4F6B-81A3-C0CA66BE7225}" type="presOf" srcId="{A03654B5-8531-47AF-83F3-62CC51591D96}" destId="{9E14ED5B-D7D0-4A13-BF6D-02F3DD82C902}" srcOrd="1" destOrd="0" presId="urn:microsoft.com/office/officeart/2005/8/layout/process2"/>
    <dgm:cxn modelId="{3535DA2F-90EC-4766-B9D5-928A7F06DE4D}" type="presOf" srcId="{7DBE772C-B033-4A20-9D33-7676FA151CA7}" destId="{EC2C392F-D39B-4C71-BE1C-663E6DB90310}" srcOrd="1" destOrd="0" presId="urn:microsoft.com/office/officeart/2005/8/layout/process2"/>
    <dgm:cxn modelId="{3DA0F33E-32EF-4E92-BCF6-643A89C44225}" type="presOf" srcId="{F281349B-687B-4B7D-9A2D-4C49E8DB7F62}" destId="{BC682F99-AA40-4661-A358-43AC3EDD7403}" srcOrd="1" destOrd="0" presId="urn:microsoft.com/office/officeart/2005/8/layout/process2"/>
    <dgm:cxn modelId="{838C2261-1612-4AD1-BA02-29F38812C397}" type="presOf" srcId="{4B59BD1E-CEC3-42D7-A785-8FE500466AC0}" destId="{F35B2DEB-6C19-4385-95BC-34DF29C03376}" srcOrd="1" destOrd="0" presId="urn:microsoft.com/office/officeart/2005/8/layout/process2"/>
    <dgm:cxn modelId="{10E7A66E-E281-45DF-B62B-6F2331289828}" srcId="{CC8A6B43-0406-41CF-A2F2-62527A7D768A}" destId="{C895B087-1386-4E9C-9046-FFE3E9F47462}" srcOrd="4" destOrd="0" parTransId="{1C5BD670-939E-4191-B0CD-E42626302867}" sibTransId="{A6D3FEE1-45B4-4851-9B47-CC021DFF90EA}"/>
    <dgm:cxn modelId="{DF29C44F-A9AB-4C4B-BF22-FFC6D1127D72}" srcId="{CC8A6B43-0406-41CF-A2F2-62527A7D768A}" destId="{1116A621-4E0F-489F-94A9-0660BA2742BE}" srcOrd="2" destOrd="0" parTransId="{76A3B58E-5026-4FFE-B843-962CC210B3BF}" sibTransId="{7DBE772C-B033-4A20-9D33-7676FA151CA7}"/>
    <dgm:cxn modelId="{9E0D495A-0CCF-41E9-A6C8-CBCFDC88D8BC}" type="presOf" srcId="{C895B087-1386-4E9C-9046-FFE3E9F47462}" destId="{E9F806A8-A9EB-4020-9FED-79AC083B42D6}" srcOrd="0" destOrd="0" presId="urn:microsoft.com/office/officeart/2005/8/layout/process2"/>
    <dgm:cxn modelId="{7BC60492-6D89-455A-B4D0-C6BB6D5A2AA3}" type="presOf" srcId="{F281349B-687B-4B7D-9A2D-4C49E8DB7F62}" destId="{0FACA07C-DF11-4129-972E-7183547EC14C}" srcOrd="0" destOrd="0" presId="urn:microsoft.com/office/officeart/2005/8/layout/process2"/>
    <dgm:cxn modelId="{50ADF897-EB6C-4626-893F-6304BAF28E43}" srcId="{CC8A6B43-0406-41CF-A2F2-62527A7D768A}" destId="{8F8039C7-B442-4A8F-A53E-0B86CA00B5C7}" srcOrd="1" destOrd="0" parTransId="{2CA9D68B-40D8-4D6A-8B52-904C399A6741}" sibTransId="{4B59BD1E-CEC3-42D7-A785-8FE500466AC0}"/>
    <dgm:cxn modelId="{ADBD259C-54D7-4C36-95D0-811587278315}" type="presOf" srcId="{7DBE772C-B033-4A20-9D33-7676FA151CA7}" destId="{DDD66B99-5967-4DB3-B192-6A265F894C90}" srcOrd="0" destOrd="0" presId="urn:microsoft.com/office/officeart/2005/8/layout/process2"/>
    <dgm:cxn modelId="{94A8F69F-2BC4-4528-8650-B0D4CBBE9D62}" type="presOf" srcId="{CC8A6B43-0406-41CF-A2F2-62527A7D768A}" destId="{94D3C13B-E06A-4BF4-8BFD-43DA1F12BDE9}" srcOrd="0" destOrd="0" presId="urn:microsoft.com/office/officeart/2005/8/layout/process2"/>
    <dgm:cxn modelId="{773EEDB8-2E89-4FB8-BDD1-81D75F975806}" type="presOf" srcId="{8F8039C7-B442-4A8F-A53E-0B86CA00B5C7}" destId="{5326279F-0421-4DDD-90CD-E14327A431A9}" srcOrd="0" destOrd="0" presId="urn:microsoft.com/office/officeart/2005/8/layout/process2"/>
    <dgm:cxn modelId="{73DAF6B9-10F3-4B5D-BEEA-A9A60FCC95D7}" type="presOf" srcId="{4B59BD1E-CEC3-42D7-A785-8FE500466AC0}" destId="{0D843F87-26D5-4437-94BF-35818C32150E}" srcOrd="0" destOrd="0" presId="urn:microsoft.com/office/officeart/2005/8/layout/process2"/>
    <dgm:cxn modelId="{5B908EBA-0E59-4527-A2F3-BDF9F0827615}" srcId="{CC8A6B43-0406-41CF-A2F2-62527A7D768A}" destId="{69A4FD06-2C8B-44E6-88EB-8004B867B06C}" srcOrd="0" destOrd="0" parTransId="{4704D6BF-6E77-426D-9019-69373F9CF283}" sibTransId="{A03654B5-8531-47AF-83F3-62CC51591D96}"/>
    <dgm:cxn modelId="{38CBEDBB-1212-4D0E-BECD-B49364BA4FDE}" type="presOf" srcId="{1116A621-4E0F-489F-94A9-0660BA2742BE}" destId="{5CCD2152-1515-49A1-9C27-38352C3629CA}" srcOrd="0" destOrd="0" presId="urn:microsoft.com/office/officeart/2005/8/layout/process2"/>
    <dgm:cxn modelId="{BF73A2D8-E733-481F-8152-90DE6E561522}" type="presOf" srcId="{A03654B5-8531-47AF-83F3-62CC51591D96}" destId="{D80249EC-20AB-44B4-92D6-B79BE6FDFFAC}" srcOrd="0" destOrd="0" presId="urn:microsoft.com/office/officeart/2005/8/layout/process2"/>
    <dgm:cxn modelId="{E82BA5EA-55DB-4404-B7ED-EEDEC0AC5225}" type="presOf" srcId="{69A4FD06-2C8B-44E6-88EB-8004B867B06C}" destId="{68C7BEA8-9A54-4549-A809-C3411E786AAE}" srcOrd="0" destOrd="0" presId="urn:microsoft.com/office/officeart/2005/8/layout/process2"/>
    <dgm:cxn modelId="{9D232AF6-7A68-48CB-8071-FDDD03E25D77}" srcId="{CC8A6B43-0406-41CF-A2F2-62527A7D768A}" destId="{63E8D2E7-10B4-4970-97BA-98C4208DDA93}" srcOrd="3" destOrd="0" parTransId="{692918E5-AAE5-49CA-B88A-85ACC7E1009F}" sibTransId="{F281349B-687B-4B7D-9A2D-4C49E8DB7F62}"/>
    <dgm:cxn modelId="{5D048193-3EB9-4C7F-B3AB-C5FDA7E3D4BF}" type="presParOf" srcId="{94D3C13B-E06A-4BF4-8BFD-43DA1F12BDE9}" destId="{68C7BEA8-9A54-4549-A809-C3411E786AAE}" srcOrd="0" destOrd="0" presId="urn:microsoft.com/office/officeart/2005/8/layout/process2"/>
    <dgm:cxn modelId="{817CE7B4-4F75-4850-916B-D15E4B8F487D}" type="presParOf" srcId="{94D3C13B-E06A-4BF4-8BFD-43DA1F12BDE9}" destId="{D80249EC-20AB-44B4-92D6-B79BE6FDFFAC}" srcOrd="1" destOrd="0" presId="urn:microsoft.com/office/officeart/2005/8/layout/process2"/>
    <dgm:cxn modelId="{0F350E2D-3CBD-43BC-876C-ACE09129CEA3}" type="presParOf" srcId="{D80249EC-20AB-44B4-92D6-B79BE6FDFFAC}" destId="{9E14ED5B-D7D0-4A13-BF6D-02F3DD82C902}" srcOrd="0" destOrd="0" presId="urn:microsoft.com/office/officeart/2005/8/layout/process2"/>
    <dgm:cxn modelId="{3FC6C5E0-02C7-48EE-A9C5-49783CC36F87}" type="presParOf" srcId="{94D3C13B-E06A-4BF4-8BFD-43DA1F12BDE9}" destId="{5326279F-0421-4DDD-90CD-E14327A431A9}" srcOrd="2" destOrd="0" presId="urn:microsoft.com/office/officeart/2005/8/layout/process2"/>
    <dgm:cxn modelId="{B8738F5B-D87A-46BB-9A7C-308C085B6975}" type="presParOf" srcId="{94D3C13B-E06A-4BF4-8BFD-43DA1F12BDE9}" destId="{0D843F87-26D5-4437-94BF-35818C32150E}" srcOrd="3" destOrd="0" presId="urn:microsoft.com/office/officeart/2005/8/layout/process2"/>
    <dgm:cxn modelId="{643640C8-D9A9-4434-83DE-0F04F2A3AFE6}" type="presParOf" srcId="{0D843F87-26D5-4437-94BF-35818C32150E}" destId="{F35B2DEB-6C19-4385-95BC-34DF29C03376}" srcOrd="0" destOrd="0" presId="urn:microsoft.com/office/officeart/2005/8/layout/process2"/>
    <dgm:cxn modelId="{74F17F04-4279-4B43-B4F0-5A48B406D2A5}" type="presParOf" srcId="{94D3C13B-E06A-4BF4-8BFD-43DA1F12BDE9}" destId="{5CCD2152-1515-49A1-9C27-38352C3629CA}" srcOrd="4" destOrd="0" presId="urn:microsoft.com/office/officeart/2005/8/layout/process2"/>
    <dgm:cxn modelId="{46F20B59-429A-4CF1-8209-7B45C3269E12}" type="presParOf" srcId="{94D3C13B-E06A-4BF4-8BFD-43DA1F12BDE9}" destId="{DDD66B99-5967-4DB3-B192-6A265F894C90}" srcOrd="5" destOrd="0" presId="urn:microsoft.com/office/officeart/2005/8/layout/process2"/>
    <dgm:cxn modelId="{6FA18A97-8527-4D19-8C07-501DA95F7C36}" type="presParOf" srcId="{DDD66B99-5967-4DB3-B192-6A265F894C90}" destId="{EC2C392F-D39B-4C71-BE1C-663E6DB90310}" srcOrd="0" destOrd="0" presId="urn:microsoft.com/office/officeart/2005/8/layout/process2"/>
    <dgm:cxn modelId="{7046445A-3085-4725-83CD-35EE1FE8D7B1}" type="presParOf" srcId="{94D3C13B-E06A-4BF4-8BFD-43DA1F12BDE9}" destId="{04C70E3B-46A8-49F3-8127-6648C94227A4}" srcOrd="6" destOrd="0" presId="urn:microsoft.com/office/officeart/2005/8/layout/process2"/>
    <dgm:cxn modelId="{813C34BA-4A1C-4F4F-A442-FFC63CAAFDDB}" type="presParOf" srcId="{94D3C13B-E06A-4BF4-8BFD-43DA1F12BDE9}" destId="{0FACA07C-DF11-4129-972E-7183547EC14C}" srcOrd="7" destOrd="0" presId="urn:microsoft.com/office/officeart/2005/8/layout/process2"/>
    <dgm:cxn modelId="{E610CD1C-AD32-4F42-A3A6-10AA96C0688A}" type="presParOf" srcId="{0FACA07C-DF11-4129-972E-7183547EC14C}" destId="{BC682F99-AA40-4661-A358-43AC3EDD7403}" srcOrd="0" destOrd="0" presId="urn:microsoft.com/office/officeart/2005/8/layout/process2"/>
    <dgm:cxn modelId="{3ED55877-10EE-48C3-9F43-4B7D6888B68A}" type="presParOf" srcId="{94D3C13B-E06A-4BF4-8BFD-43DA1F12BDE9}" destId="{E9F806A8-A9EB-4020-9FED-79AC083B42D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7BEA8-9A54-4549-A809-C3411E786AAE}">
      <dsp:nvSpPr>
        <dsp:cNvPr id="0" name=""/>
        <dsp:cNvSpPr/>
      </dsp:nvSpPr>
      <dsp:spPr>
        <a:xfrm>
          <a:off x="0" y="3601"/>
          <a:ext cx="11707584" cy="842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Bahnschrift Light Condensed" panose="020B0502040204020203" pitchFamily="34" charset="0"/>
            </a:rPr>
            <a:t>2022</a:t>
          </a:r>
          <a:r>
            <a:rPr lang="ru-RU" sz="2400" kern="1200" dirty="0">
              <a:latin typeface="Bahnschrift Light Condensed" panose="020B0502040204020203" pitchFamily="34" charset="0"/>
            </a:rPr>
            <a:t> – разработка концепции </a:t>
          </a:r>
        </a:p>
      </dsp:txBody>
      <dsp:txXfrm>
        <a:off x="24662" y="28263"/>
        <a:ext cx="11658260" cy="792685"/>
      </dsp:txXfrm>
    </dsp:sp>
    <dsp:sp modelId="{D80249EC-20AB-44B4-92D6-B79BE6FDFFAC}">
      <dsp:nvSpPr>
        <dsp:cNvPr id="0" name=""/>
        <dsp:cNvSpPr/>
      </dsp:nvSpPr>
      <dsp:spPr>
        <a:xfrm rot="5400000">
          <a:off x="5695915" y="866660"/>
          <a:ext cx="315753" cy="3789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5740121" y="898235"/>
        <a:ext cx="227342" cy="221027"/>
      </dsp:txXfrm>
    </dsp:sp>
    <dsp:sp modelId="{5326279F-0421-4DDD-90CD-E14327A431A9}">
      <dsp:nvSpPr>
        <dsp:cNvPr id="0" name=""/>
        <dsp:cNvSpPr/>
      </dsp:nvSpPr>
      <dsp:spPr>
        <a:xfrm>
          <a:off x="0" y="1266615"/>
          <a:ext cx="11707584" cy="842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Bahnschrift Light Condensed" panose="020B0502040204020203" pitchFamily="34" charset="0"/>
            </a:rPr>
            <a:t>2023</a:t>
          </a:r>
          <a:r>
            <a:rPr lang="ru-RU" sz="2400" kern="1200" dirty="0">
              <a:latin typeface="Bahnschrift Light Condensed" panose="020B0502040204020203" pitchFamily="34" charset="0"/>
            </a:rPr>
            <a:t> – изготовление и тестирование опытного образца</a:t>
          </a:r>
        </a:p>
      </dsp:txBody>
      <dsp:txXfrm>
        <a:off x="24662" y="1291277"/>
        <a:ext cx="11658260" cy="792685"/>
      </dsp:txXfrm>
    </dsp:sp>
    <dsp:sp modelId="{0D843F87-26D5-4437-94BF-35818C32150E}">
      <dsp:nvSpPr>
        <dsp:cNvPr id="0" name=""/>
        <dsp:cNvSpPr/>
      </dsp:nvSpPr>
      <dsp:spPr>
        <a:xfrm rot="5400000">
          <a:off x="5695915" y="2129674"/>
          <a:ext cx="315753" cy="3789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5740121" y="2161249"/>
        <a:ext cx="227342" cy="221027"/>
      </dsp:txXfrm>
    </dsp:sp>
    <dsp:sp modelId="{5CCD2152-1515-49A1-9C27-38352C3629CA}">
      <dsp:nvSpPr>
        <dsp:cNvPr id="0" name=""/>
        <dsp:cNvSpPr/>
      </dsp:nvSpPr>
      <dsp:spPr>
        <a:xfrm>
          <a:off x="0" y="2529628"/>
          <a:ext cx="11707584" cy="842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Bahnschrift Light Condensed" panose="020B0502040204020203" pitchFamily="34" charset="0"/>
            </a:rPr>
            <a:t>2024-2025</a:t>
          </a:r>
          <a:r>
            <a:rPr lang="ru-RU" sz="2400" kern="1200" dirty="0">
              <a:latin typeface="Bahnschrift Light Condensed" panose="020B0502040204020203" pitchFamily="34" charset="0"/>
            </a:rPr>
            <a:t> – доработка опытного образца</a:t>
          </a:r>
        </a:p>
      </dsp:txBody>
      <dsp:txXfrm>
        <a:off x="24662" y="2554290"/>
        <a:ext cx="11658260" cy="792685"/>
      </dsp:txXfrm>
    </dsp:sp>
    <dsp:sp modelId="{DDD66B99-5967-4DB3-B192-6A265F894C90}">
      <dsp:nvSpPr>
        <dsp:cNvPr id="0" name=""/>
        <dsp:cNvSpPr/>
      </dsp:nvSpPr>
      <dsp:spPr>
        <a:xfrm rot="5400000">
          <a:off x="5695915" y="3392688"/>
          <a:ext cx="315753" cy="3789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5740121" y="3424263"/>
        <a:ext cx="227342" cy="221027"/>
      </dsp:txXfrm>
    </dsp:sp>
    <dsp:sp modelId="{04C70E3B-46A8-49F3-8127-6648C94227A4}">
      <dsp:nvSpPr>
        <dsp:cNvPr id="0" name=""/>
        <dsp:cNvSpPr/>
      </dsp:nvSpPr>
      <dsp:spPr>
        <a:xfrm>
          <a:off x="0" y="3792642"/>
          <a:ext cx="11707584" cy="842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Bahnschrift Light Condensed" panose="020B0502040204020203" pitchFamily="34" charset="0"/>
            </a:rPr>
            <a:t>2026-2027</a:t>
          </a:r>
          <a:r>
            <a:rPr lang="ru-RU" sz="2400" kern="1200" dirty="0">
              <a:latin typeface="Bahnschrift Light Condensed" panose="020B0502040204020203" pitchFamily="34" charset="0"/>
            </a:rPr>
            <a:t> – </a:t>
          </a:r>
          <a:r>
            <a:rPr lang="ru-RU" sz="2400" kern="1200" dirty="0" err="1">
              <a:latin typeface="Bahnschrift Light Condensed" panose="020B0502040204020203" pitchFamily="34" charset="0"/>
            </a:rPr>
            <a:t>предпродажи</a:t>
          </a:r>
          <a:endParaRPr lang="ru-RU" sz="2400" kern="1200" dirty="0">
            <a:latin typeface="Bahnschrift Light Condensed" panose="020B0502040204020203" pitchFamily="34" charset="0"/>
          </a:endParaRPr>
        </a:p>
      </dsp:txBody>
      <dsp:txXfrm>
        <a:off x="24662" y="3817304"/>
        <a:ext cx="11658260" cy="792685"/>
      </dsp:txXfrm>
    </dsp:sp>
    <dsp:sp modelId="{0FACA07C-DF11-4129-972E-7183547EC14C}">
      <dsp:nvSpPr>
        <dsp:cNvPr id="0" name=""/>
        <dsp:cNvSpPr/>
      </dsp:nvSpPr>
      <dsp:spPr>
        <a:xfrm rot="5400000">
          <a:off x="5695915" y="4655702"/>
          <a:ext cx="315753" cy="3789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5740121" y="4687277"/>
        <a:ext cx="227342" cy="221027"/>
      </dsp:txXfrm>
    </dsp:sp>
    <dsp:sp modelId="{E9F806A8-A9EB-4020-9FED-79AC083B42D6}">
      <dsp:nvSpPr>
        <dsp:cNvPr id="0" name=""/>
        <dsp:cNvSpPr/>
      </dsp:nvSpPr>
      <dsp:spPr>
        <a:xfrm>
          <a:off x="0" y="5055656"/>
          <a:ext cx="11707584" cy="842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Bahnschrift Light Condensed" panose="020B0502040204020203" pitchFamily="34" charset="0"/>
            </a:rPr>
            <a:t>2028-2030</a:t>
          </a:r>
          <a:r>
            <a:rPr lang="ru-RU" sz="2400" kern="1200" dirty="0">
              <a:latin typeface="Bahnschrift Light Condensed" panose="020B0502040204020203" pitchFamily="34" charset="0"/>
            </a:rPr>
            <a:t> – доведение до готового продукта и мелкосерийное производство</a:t>
          </a:r>
        </a:p>
      </dsp:txBody>
      <dsp:txXfrm>
        <a:off x="24662" y="5080318"/>
        <a:ext cx="11658260" cy="7926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FDFE-0081-4E59-A9D4-74861C7D3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A3F819-0D8A-4734-94EC-06D3843B1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770027-4828-4FAA-B085-4713C93C7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57EE-040D-4892-897A-D62BFF0D8C74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7E83CA-8A9A-4DD5-BE49-C4FCD2E2F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E59CC2-174D-42C4-B58B-E61B75D40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091A-5781-4E4B-BB4C-3692CCB81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830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91A01-5A23-44E6-B700-BE090462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4D0344-97F5-4827-8817-6C2C8DEA5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206AB3-2A7E-4E06-B0D3-4C5DAA3D1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57EE-040D-4892-897A-D62BFF0D8C74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3F7EA6-3D01-42BD-805F-7C68578DC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E6838B-B0C0-4097-8156-AF22BCAE8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091A-5781-4E4B-BB4C-3692CCB81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28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035744-15A4-44EE-83AD-296CDDA60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966455-F3FC-4CB9-8F5F-FC0C6F564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02C3C1-283E-4FD8-80DC-AFE7EE487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57EE-040D-4892-897A-D62BFF0D8C74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5CBFF2-543C-4C14-9450-C05094E3C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B0AD5-EDB7-4B93-9A42-9506A240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091A-5781-4E4B-BB4C-3692CCB81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639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35EB2-1043-40CB-8883-164844F42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69202D-D9ED-4BC4-928C-68A9C6AE3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9CB0E0-4F8E-4C79-8F4B-12DE36002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57EE-040D-4892-897A-D62BFF0D8C74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247923-E5F7-4AFF-9BC2-17293391E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A4D415-32E8-4AC0-9C2C-075914592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091A-5781-4E4B-BB4C-3692CCB81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63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98D91-5582-459F-A850-F8379EF54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9E45F2-122E-441F-963E-32A46C622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8FE653-DC02-456C-AB4C-50BE8D6E7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57EE-040D-4892-897A-D62BFF0D8C74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977AC7-B847-402E-9D1E-265CF2A1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C5E5F9-D6E5-47DC-974C-1B7BFF0AE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091A-5781-4E4B-BB4C-3692CCB81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825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99BE8-0A3C-4BDB-9FE6-A6A289E41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0AC2F-8668-4AE2-913D-494A73113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C9C4BA-1837-4F05-A0CE-1A92ECFE1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DE0E8C-2168-414D-AE5D-2A3201226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57EE-040D-4892-897A-D62BFF0D8C74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7B2184-BAF7-4417-ADC7-395D3D01D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BED40D-19E6-4DD4-BEC1-746B21310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091A-5781-4E4B-BB4C-3692CCB81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87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F7DBC-12C9-429A-BC2E-D5D7703A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433802-DA98-4BA2-BCA8-C440FDFCE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DDBF0F-E901-45A1-9804-CC80AD82C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1DD919-5A81-4EEE-8805-68BD4E62C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79C6D71-385E-49E9-821D-4E7268E805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0573DD-AFA8-4CC7-BA36-58DD971A2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57EE-040D-4892-897A-D62BFF0D8C74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725165-EC98-4887-BB34-B13E4DF4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E2FFC2-9A20-49FA-9D96-276C7676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091A-5781-4E4B-BB4C-3692CCB81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22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75A25-4839-444E-8D14-28DB4BC8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FE32AC-93A7-4CF7-BE9E-003CF9B9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57EE-040D-4892-897A-D62BFF0D8C74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B1C629-7313-44F9-87C1-577CEF062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C6809B-88C1-4DB4-9827-C108541A0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091A-5781-4E4B-BB4C-3692CCB81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241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9C4BA1C-4208-4248-9639-B04768A47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57EE-040D-4892-897A-D62BFF0D8C74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5F40183-8069-41CD-B475-6C64D2A4D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99033C-27F2-4B28-9DDF-6754BB0B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091A-5781-4E4B-BB4C-3692CCB81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33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5AD25-48F1-40FA-99A9-46347AEF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ED1219-DAF5-4EFE-8CDD-07F5DAC56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38F3AC-F7CE-47B5-98DB-C172E5A4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F84993-0F23-48D7-B377-2834D9F6E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57EE-040D-4892-897A-D62BFF0D8C74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48B2B6-BE3B-43DE-A294-D3CEEB018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19B698-7C07-4600-94D7-05F8DF21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091A-5781-4E4B-BB4C-3692CCB81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617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46688-6B42-4936-9C68-22864357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833F1D-43EA-4490-9A4C-B71574E50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B52808-8EC1-4EE6-8DDD-D4D6D62D3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99DC52-29D8-4B5E-8018-95CF3AC6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57EE-040D-4892-897A-D62BFF0D8C74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E0AE78-2C35-4AFB-B4C3-FA4E9F103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1A2F9D-99EA-46EC-9740-29C0C0EB1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091A-5781-4E4B-BB4C-3692CCB81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67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509DB-DE96-4129-A795-5A677B279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4D15D0-C30D-4324-AEF3-3A399B0D6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3861DA-3816-4C33-B6FA-FB823CA18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A57EE-040D-4892-897A-D62BFF0D8C74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496891-C22B-4666-8C39-835CAC59C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F3B331-5ECA-432F-AF89-C18DC06D0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6091A-5781-4E4B-BB4C-3692CCB81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90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88458B-5146-4BB5-BD72-882C4353A1D6}"/>
              </a:ext>
            </a:extLst>
          </p:cNvPr>
          <p:cNvSpPr/>
          <p:nvPr/>
        </p:nvSpPr>
        <p:spPr>
          <a:xfrm>
            <a:off x="304801" y="474345"/>
            <a:ext cx="1158239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ahnschrift SemiCondensed" panose="020B0502040204020203" pitchFamily="34" charset="0"/>
              </a:rPr>
              <a:t>Министерство науки и высшего образования РФ</a:t>
            </a:r>
            <a:r>
              <a:rPr lang="en-US" dirty="0">
                <a:latin typeface="Bahnschrift SemiCondensed" panose="020B0502040204020203" pitchFamily="34" charset="0"/>
              </a:rPr>
              <a:t>                                                                                 </a:t>
            </a:r>
            <a:r>
              <a:rPr lang="ru-RU" dirty="0">
                <a:latin typeface="Bahnschrift SemiCondensed" panose="020B0502040204020203" pitchFamily="34" charset="0"/>
              </a:rPr>
              <a:t>Российская академия наук</a:t>
            </a: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r>
              <a:rPr lang="ru-RU" dirty="0">
                <a:latin typeface="Bahnschrift SemiCondensed" panose="020B0502040204020203" pitchFamily="34" charset="0"/>
              </a:rPr>
              <a:t>ФГБНУ «Федеральный научный центр «Кабардино-Балкарский</a:t>
            </a:r>
          </a:p>
          <a:p>
            <a:pPr algn="ctr"/>
            <a:r>
              <a:rPr lang="ru-RU" dirty="0">
                <a:latin typeface="Bahnschrift SemiCondensed" panose="020B0502040204020203" pitchFamily="34" charset="0"/>
              </a:rPr>
              <a:t>научный центр РАН»</a:t>
            </a: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r>
              <a:rPr lang="ru-RU" sz="3600" b="1" dirty="0">
                <a:latin typeface="Bahnschrift SemiCondensed" panose="020B0502040204020203" pitchFamily="34" charset="0"/>
              </a:rPr>
              <a:t>Подвесная роботизированная система для видеомониторинга археологических объектов</a:t>
            </a:r>
          </a:p>
          <a:p>
            <a:pPr algn="ctr"/>
            <a:r>
              <a:rPr lang="ru-RU" sz="3600" b="1" dirty="0" err="1">
                <a:latin typeface="Bahnschrift SemiCondensed" panose="020B0502040204020203" pitchFamily="34" charset="0"/>
              </a:rPr>
              <a:t>ArcheoMultiBot</a:t>
            </a:r>
            <a:endParaRPr lang="ru-RU" sz="3600" b="1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r>
              <a:rPr lang="ru-RU" dirty="0">
                <a:latin typeface="Bahnschrift SemiCondensed" panose="020B0502040204020203" pitchFamily="34" charset="0"/>
              </a:rPr>
              <a:t>Нальчик, 2025 г.</a:t>
            </a:r>
          </a:p>
        </p:txBody>
      </p:sp>
    </p:spTree>
    <p:extLst>
      <p:ext uri="{BB962C8B-B14F-4D97-AF65-F5344CB8AC3E}">
        <p14:creationId xmlns:p14="http://schemas.microsoft.com/office/powerpoint/2010/main" val="4128093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62A25C-E1D8-47C6-9D4C-825883CCC101}"/>
              </a:ext>
            </a:extLst>
          </p:cNvPr>
          <p:cNvSpPr txBox="1"/>
          <p:nvPr/>
        </p:nvSpPr>
        <p:spPr>
          <a:xfrm>
            <a:off x="123462" y="754033"/>
            <a:ext cx="1194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kern="0" spc="-50" dirty="0">
                <a:latin typeface="Bahnschrift SemiCondensed" panose="020B0502040204020203" pitchFamily="34" charset="0"/>
              </a:rPr>
              <a:t>Контакты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D51C8D-7305-4B68-9B0A-4E405F9D8D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9" y="2622201"/>
            <a:ext cx="720000" cy="72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3F0F18-1DAE-4DEF-8804-21BAAF3305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9" y="4916099"/>
            <a:ext cx="720000" cy="72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8408D8-8216-47DD-85DA-E4538435372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9" y="3824394"/>
            <a:ext cx="720000" cy="720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1EE79E9-7376-417C-A1FD-5A32DDC2C0E3}"/>
              </a:ext>
            </a:extLst>
          </p:cNvPr>
          <p:cNvSpPr/>
          <p:nvPr/>
        </p:nvSpPr>
        <p:spPr>
          <a:xfrm>
            <a:off x="1485622" y="2494884"/>
            <a:ext cx="569095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kern="0" spc="-50" dirty="0">
                <a:latin typeface="Bahnschrift SemiCondensed" panose="020B0502040204020203" pitchFamily="34" charset="0"/>
              </a:rPr>
              <a:t>360000, Российская Федерация, </a:t>
            </a:r>
            <a:endParaRPr lang="en-US" sz="2300" kern="0" spc="-50" dirty="0">
              <a:latin typeface="Bahnschrift SemiCondensed" panose="020B0502040204020203" pitchFamily="34" charset="0"/>
            </a:endParaRPr>
          </a:p>
          <a:p>
            <a:r>
              <a:rPr lang="ru-RU" sz="2300" kern="0" spc="-50" dirty="0">
                <a:latin typeface="Bahnschrift SemiCondensed" panose="020B0502040204020203" pitchFamily="34" charset="0"/>
              </a:rPr>
              <a:t>Кабардино-Балкарская республика, г. Нальчик, </a:t>
            </a:r>
            <a:endParaRPr lang="en-US" sz="2300" kern="0" spc="-50" dirty="0">
              <a:latin typeface="Bahnschrift SemiCondensed" panose="020B0502040204020203" pitchFamily="34" charset="0"/>
            </a:endParaRPr>
          </a:p>
          <a:p>
            <a:r>
              <a:rPr lang="ru-RU" sz="2300" kern="0" spc="-50" dirty="0">
                <a:latin typeface="Bahnschrift SemiCondensed" panose="020B0502040204020203" pitchFamily="34" charset="0"/>
              </a:rPr>
              <a:t>ул. </a:t>
            </a:r>
            <a:r>
              <a:rPr lang="ru-RU" sz="2300" kern="0" spc="-50" dirty="0" err="1">
                <a:latin typeface="Bahnschrift SemiCondensed" panose="020B0502040204020203" pitchFamily="34" charset="0"/>
              </a:rPr>
              <a:t>Балкарова</a:t>
            </a:r>
            <a:r>
              <a:rPr lang="ru-RU" sz="2300" kern="0" spc="-50" dirty="0">
                <a:latin typeface="Bahnschrift SemiCondensed" panose="020B0502040204020203" pitchFamily="34" charset="0"/>
              </a:rPr>
              <a:t> 2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5416AD7-22E6-412F-80B6-7D5EDBFEF638}"/>
              </a:ext>
            </a:extLst>
          </p:cNvPr>
          <p:cNvSpPr/>
          <p:nvPr/>
        </p:nvSpPr>
        <p:spPr>
          <a:xfrm>
            <a:off x="1485622" y="4829823"/>
            <a:ext cx="250025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kern="0" spc="-50" dirty="0">
                <a:latin typeface="Bahnschrift SemiCondensed" panose="020B0502040204020203" pitchFamily="34" charset="0"/>
              </a:rPr>
              <a:t>kbncran@mail.ru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A42AD0F-9DAB-4083-983E-680FFE4B9890}"/>
              </a:ext>
            </a:extLst>
          </p:cNvPr>
          <p:cNvSpPr/>
          <p:nvPr/>
        </p:nvSpPr>
        <p:spPr>
          <a:xfrm>
            <a:off x="1485622" y="5344181"/>
            <a:ext cx="264192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kern="0" spc="-50" dirty="0">
                <a:latin typeface="Bahnschrift SemiCondensed" panose="020B0502040204020203" pitchFamily="34" charset="0"/>
              </a:rPr>
              <a:t>+7 (866) 242-65-62</a:t>
            </a:r>
            <a:endParaRPr lang="ru-RU" sz="2300" kern="0" spc="-50" dirty="0">
              <a:latin typeface="Bahnschrift SemiCondensed" panose="020B0502040204020203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145CE5D-8B71-4958-973C-86CCB9724AF7}"/>
              </a:ext>
            </a:extLst>
          </p:cNvPr>
          <p:cNvSpPr/>
          <p:nvPr/>
        </p:nvSpPr>
        <p:spPr>
          <a:xfrm>
            <a:off x="1485622" y="3843074"/>
            <a:ext cx="310645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kern="0" spc="-50" dirty="0">
                <a:latin typeface="Bahnschrift SemiCondensed" panose="020B0502040204020203" pitchFamily="34" charset="0"/>
              </a:rPr>
              <a:t>https://www.kbncran.ru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3BFE5F3-023D-4D23-8BA4-2A0DAB1A0CB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48698" y="1821001"/>
            <a:ext cx="4587389" cy="458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2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60B2C1-999A-49F0-B419-F1A326ABA94B}"/>
              </a:ext>
            </a:extLst>
          </p:cNvPr>
          <p:cNvSpPr txBox="1"/>
          <p:nvPr/>
        </p:nvSpPr>
        <p:spPr>
          <a:xfrm>
            <a:off x="304800" y="319616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 SemiBold" panose="020B0502040204020203" pitchFamily="34" charset="0"/>
              </a:rPr>
              <a:t>Проблема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122CCD-2B47-4229-8CB4-B51E4EEE08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64529" y="4567030"/>
            <a:ext cx="761164" cy="7611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EF61D3-C7A5-4027-9C7E-9AE4C9E971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19769" y="2186729"/>
            <a:ext cx="684492" cy="6844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E0E834-4866-42B0-B9BA-F59128AD93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80411" y="2125681"/>
            <a:ext cx="710464" cy="7104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E5EF8D9-A8A5-4CEE-88AD-D1696E6F6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028" y="4648707"/>
            <a:ext cx="679487" cy="67948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24D5DD1-630A-4CFF-88E6-89A3D1AABBEE}"/>
              </a:ext>
            </a:extLst>
          </p:cNvPr>
          <p:cNvSpPr txBox="1"/>
          <p:nvPr/>
        </p:nvSpPr>
        <p:spPr>
          <a:xfrm>
            <a:off x="5829417" y="1538056"/>
            <a:ext cx="579471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Bahnschrift Light Condensed" panose="020B0502040204020203" pitchFamily="34" charset="0"/>
              </a:rPr>
              <a:t>отсутствие точных данных о расположении и глубине обнаружения объектов во время раскопок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Bahnschrift Light Condensed" panose="020B0502040204020203" pitchFamily="34" charset="0"/>
              </a:rPr>
              <a:t>отсутствие дистанционного доступа к результатам археологических исследований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Bahnschrift Light Condensed" panose="020B0502040204020203" pitchFamily="34" charset="0"/>
              </a:rPr>
              <a:t>трудности работы с классическими методами фиксации процесса раскопок (камера, БПЛА и др.)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E668307-B286-455F-8CF0-67E609C29A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86" t="18071" r="27268" b="15139"/>
          <a:stretch/>
        </p:blipFill>
        <p:spPr>
          <a:xfrm>
            <a:off x="232230" y="1437375"/>
            <a:ext cx="5413829" cy="41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39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9E4D3F-7DE6-42E2-B895-104FB8CF1572}"/>
              </a:ext>
            </a:extLst>
          </p:cNvPr>
          <p:cNvSpPr txBox="1"/>
          <p:nvPr/>
        </p:nvSpPr>
        <p:spPr>
          <a:xfrm>
            <a:off x="304800" y="304781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 SemiBold" panose="020B0502040204020203" pitchFamily="34" charset="0"/>
              </a:rPr>
              <a:t>Решение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E78A2-3A7F-455D-9C38-930B2C7616E2}"/>
              </a:ext>
            </a:extLst>
          </p:cNvPr>
          <p:cNvSpPr txBox="1"/>
          <p:nvPr/>
        </p:nvSpPr>
        <p:spPr>
          <a:xfrm>
            <a:off x="1779216" y="2090172"/>
            <a:ext cx="98297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Bahnschrift Light Condensed" panose="020B0502040204020203" pitchFamily="34" charset="0"/>
              </a:rPr>
              <a:t>подвесная робототехническая платформа, которая самостоятельно перемещается и собирает данные с места раскопок (видеосъемка, фотограмметрия, 3</a:t>
            </a:r>
            <a:r>
              <a:rPr lang="en-US" sz="2800" dirty="0">
                <a:latin typeface="Bahnschrift Light Condensed" panose="020B0502040204020203" pitchFamily="34" charset="0"/>
              </a:rPr>
              <a:t>D</a:t>
            </a:r>
            <a:r>
              <a:rPr lang="ru-RU" sz="2800" dirty="0">
                <a:latin typeface="Bahnschrift Light Condensed" panose="020B0502040204020203" pitchFamily="34" charset="0"/>
              </a:rPr>
              <a:t> сканирование за счет инфракрасных дальномеров)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800" dirty="0">
              <a:latin typeface="Bahnschrift Light Condensed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Bahnschrift Light Condensed" panose="020B0502040204020203" pitchFamily="34" charset="0"/>
              </a:rPr>
              <a:t>сервис для сбора и обработки археологических данных, где храниться сканы всего процесса раскопок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5986889C-6FAF-40CA-BD01-E2536DFEB53E}"/>
              </a:ext>
            </a:extLst>
          </p:cNvPr>
          <p:cNvCxnSpPr/>
          <p:nvPr/>
        </p:nvCxnSpPr>
        <p:spPr>
          <a:xfrm flipV="1">
            <a:off x="549117" y="2517137"/>
            <a:ext cx="0" cy="571500"/>
          </a:xfrm>
          <a:prstGeom prst="straightConnector1">
            <a:avLst/>
          </a:prstGeom>
          <a:ln w="57150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D40D736B-7257-42FB-A401-343DC6DC3B0D}"/>
              </a:ext>
            </a:extLst>
          </p:cNvPr>
          <p:cNvCxnSpPr/>
          <p:nvPr/>
        </p:nvCxnSpPr>
        <p:spPr>
          <a:xfrm flipV="1">
            <a:off x="893228" y="2090172"/>
            <a:ext cx="0" cy="571500"/>
          </a:xfrm>
          <a:prstGeom prst="straightConnector1">
            <a:avLst/>
          </a:prstGeom>
          <a:ln w="57150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918331DF-AD07-4F76-9A49-0AD7632666C5}"/>
              </a:ext>
            </a:extLst>
          </p:cNvPr>
          <p:cNvCxnSpPr/>
          <p:nvPr/>
        </p:nvCxnSpPr>
        <p:spPr>
          <a:xfrm flipV="1">
            <a:off x="1303259" y="2551005"/>
            <a:ext cx="0" cy="571500"/>
          </a:xfrm>
          <a:prstGeom prst="straightConnector1">
            <a:avLst/>
          </a:prstGeom>
          <a:ln w="57150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Рисунок 8" descr="Облачные вычисления со сплошной заливкой">
            <a:extLst>
              <a:ext uri="{FF2B5EF4-FFF2-40B4-BE49-F238E27FC236}">
                <a16:creationId xmlns:a16="http://schemas.microsoft.com/office/drawing/2014/main" id="{F993D574-7E3B-4315-8868-8470F89F6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985" y="4137358"/>
            <a:ext cx="914400" cy="9144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EA57DC5F-9C74-4A4F-898A-8940FBBF4714}"/>
              </a:ext>
            </a:extLst>
          </p:cNvPr>
          <p:cNvSpPr/>
          <p:nvPr/>
        </p:nvSpPr>
        <p:spPr>
          <a:xfrm>
            <a:off x="965798" y="2661672"/>
            <a:ext cx="203200" cy="20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CE3B8CE-2070-4BAA-A6FB-13C6D65FD8BA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619274" y="2492357"/>
            <a:ext cx="346524" cy="270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1E2C2DA-EEA9-449E-A02D-97FB36F66112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892198" y="2090172"/>
            <a:ext cx="175200" cy="5715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5ABE9D2-1305-4071-A461-E393A31758A6}"/>
              </a:ext>
            </a:extLst>
          </p:cNvPr>
          <p:cNvCxnSpPr>
            <a:cxnSpLocks/>
            <a:endCxn id="10" idx="7"/>
          </p:cNvCxnSpPr>
          <p:nvPr/>
        </p:nvCxnSpPr>
        <p:spPr>
          <a:xfrm flipH="1">
            <a:off x="1139240" y="2517137"/>
            <a:ext cx="152592" cy="1742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363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A2ADC6-071F-4F18-8244-A01429F3FBB6}"/>
              </a:ext>
            </a:extLst>
          </p:cNvPr>
          <p:cNvSpPr txBox="1"/>
          <p:nvPr/>
        </p:nvSpPr>
        <p:spPr>
          <a:xfrm>
            <a:off x="304800" y="237067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 SemiBold" panose="020B0502040204020203" pitchFamily="34" charset="0"/>
              </a:rPr>
              <a:t>Внешний вид элементов системы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3C30B7-E430-486F-A608-5785E5AA2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2" r="14292"/>
          <a:stretch/>
        </p:blipFill>
        <p:spPr>
          <a:xfrm>
            <a:off x="5118706" y="1009222"/>
            <a:ext cx="6449787" cy="53407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0CFDC2-FE80-4062-82E5-747816318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9" t="361" r="21590" b="25933"/>
          <a:stretch/>
        </p:blipFill>
        <p:spPr>
          <a:xfrm>
            <a:off x="745002" y="1009222"/>
            <a:ext cx="3998639" cy="53407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633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06A667-1068-414D-8581-1B13B3D7AE1B}"/>
              </a:ext>
            </a:extLst>
          </p:cNvPr>
          <p:cNvSpPr txBox="1"/>
          <p:nvPr/>
        </p:nvSpPr>
        <p:spPr>
          <a:xfrm>
            <a:off x="304800" y="237067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 SemiBold" panose="020B0502040204020203" pitchFamily="34" charset="0"/>
              </a:rPr>
              <a:t>Система управления роботом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62DDB0-22ED-43E2-87CC-4B75F0EA4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5" y="936142"/>
            <a:ext cx="9231088" cy="5529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0559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A2ADC6-071F-4F18-8244-A01429F3FBB6}"/>
              </a:ext>
            </a:extLst>
          </p:cNvPr>
          <p:cNvSpPr txBox="1"/>
          <p:nvPr/>
        </p:nvSpPr>
        <p:spPr>
          <a:xfrm>
            <a:off x="304800" y="237067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 SemiBold" panose="020B0502040204020203" pitchFamily="34" charset="0"/>
              </a:rPr>
              <a:t>Испытания системы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E0D27B-D16F-4915-9E86-072F9CB9D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02" y="1110823"/>
            <a:ext cx="11868394" cy="53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12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5893FF-257C-4B68-8EAC-C27B74D57FB4}"/>
              </a:ext>
            </a:extLst>
          </p:cNvPr>
          <p:cNvSpPr txBox="1"/>
          <p:nvPr/>
        </p:nvSpPr>
        <p:spPr>
          <a:xfrm>
            <a:off x="304800" y="237067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 SemiBold" panose="020B0502040204020203" pitchFamily="34" charset="0"/>
              </a:rPr>
              <a:t>Рынок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1010E-FD55-4B90-B5CB-162696A075E8}"/>
              </a:ext>
            </a:extLst>
          </p:cNvPr>
          <p:cNvSpPr txBox="1"/>
          <p:nvPr/>
        </p:nvSpPr>
        <p:spPr>
          <a:xfrm>
            <a:off x="678023" y="1720840"/>
            <a:ext cx="6226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Потенциальный рынок</a:t>
            </a:r>
          </a:p>
          <a:p>
            <a:r>
              <a:rPr lang="ru-RU" sz="2400" dirty="0"/>
              <a:t>Всего раскопок в РФ год </a:t>
            </a:r>
            <a:r>
              <a:rPr lang="ru-RU" sz="2400" b="1" dirty="0"/>
              <a:t>3000</a:t>
            </a:r>
          </a:p>
          <a:p>
            <a:r>
              <a:rPr lang="ru-RU" sz="2400" dirty="0"/>
              <a:t>Необходимое количество роботов </a:t>
            </a:r>
            <a:r>
              <a:rPr lang="ru-RU" sz="2400" b="1" dirty="0"/>
              <a:t>1000 </a:t>
            </a:r>
            <a:r>
              <a:rPr lang="ru-RU" sz="2400" dirty="0"/>
              <a:t>шт.</a:t>
            </a:r>
          </a:p>
          <a:p>
            <a:r>
              <a:rPr lang="ru-RU" sz="2400" dirty="0"/>
              <a:t>Стоимость робота </a:t>
            </a:r>
            <a:r>
              <a:rPr lang="ru-RU" sz="2400" b="1" dirty="0"/>
              <a:t>1,5 млн </a:t>
            </a:r>
            <a:r>
              <a:rPr lang="ru-RU" sz="2400" dirty="0"/>
              <a:t>руб.</a:t>
            </a:r>
          </a:p>
          <a:p>
            <a:r>
              <a:rPr lang="ru-RU" sz="2400" dirty="0"/>
              <a:t>Выручка  </a:t>
            </a:r>
            <a:r>
              <a:rPr lang="ru-RU" sz="2400" b="1" dirty="0"/>
              <a:t>1,5 млрд </a:t>
            </a:r>
            <a:r>
              <a:rPr lang="ru-RU" sz="2400" dirty="0"/>
              <a:t>руб.</a:t>
            </a:r>
          </a:p>
          <a:p>
            <a:endParaRPr lang="ru-RU" sz="2400" dirty="0"/>
          </a:p>
          <a:p>
            <a:r>
              <a:rPr lang="ru-RU" sz="2400" b="1" dirty="0"/>
              <a:t>Фактический рынок</a:t>
            </a:r>
          </a:p>
          <a:p>
            <a:r>
              <a:rPr lang="ru-RU" sz="2400" dirty="0"/>
              <a:t>Необходимое количество роботов </a:t>
            </a:r>
            <a:r>
              <a:rPr lang="ru-RU" sz="2400" b="1" dirty="0"/>
              <a:t>100 </a:t>
            </a:r>
            <a:r>
              <a:rPr lang="ru-RU" sz="2400" dirty="0"/>
              <a:t>шт.</a:t>
            </a:r>
          </a:p>
          <a:p>
            <a:r>
              <a:rPr lang="ru-RU" sz="2400" dirty="0"/>
              <a:t>Выручка  </a:t>
            </a:r>
            <a:r>
              <a:rPr lang="ru-RU" sz="2400" b="1" dirty="0"/>
              <a:t>150 млн </a:t>
            </a:r>
            <a:r>
              <a:rPr lang="ru-RU" sz="2400" dirty="0"/>
              <a:t>руб.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126D823-30D5-4148-8063-3414CF6ABA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3958643"/>
              </p:ext>
            </p:extLst>
          </p:nvPr>
        </p:nvGraphicFramePr>
        <p:xfrm>
          <a:off x="6095999" y="1241576"/>
          <a:ext cx="6507843" cy="4374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7258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9E4D3F-7DE6-42E2-B895-104FB8CF1572}"/>
              </a:ext>
            </a:extLst>
          </p:cNvPr>
          <p:cNvSpPr txBox="1"/>
          <p:nvPr/>
        </p:nvSpPr>
        <p:spPr>
          <a:xfrm>
            <a:off x="304800" y="237067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 SemiBold" panose="020B0502040204020203" pitchFamily="34" charset="0"/>
              </a:rPr>
              <a:t>Дорожная карта</a:t>
            </a:r>
          </a:p>
        </p:txBody>
      </p:sp>
      <p:graphicFrame>
        <p:nvGraphicFramePr>
          <p:cNvPr id="32" name="Схема 31">
            <a:extLst>
              <a:ext uri="{FF2B5EF4-FFF2-40B4-BE49-F238E27FC236}">
                <a16:creationId xmlns:a16="http://schemas.microsoft.com/office/drawing/2014/main" id="{5605974C-BB33-4E02-A3C0-C6BA0D9474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1763743"/>
              </p:ext>
            </p:extLst>
          </p:nvPr>
        </p:nvGraphicFramePr>
        <p:xfrm>
          <a:off x="179615" y="882951"/>
          <a:ext cx="11707584" cy="5901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0079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BOT_ARHiolog_09-2023_mini">
            <a:hlinkClick r:id="" action="ppaction://media"/>
            <a:extLst>
              <a:ext uri="{FF2B5EF4-FFF2-40B4-BE49-F238E27FC236}">
                <a16:creationId xmlns:a16="http://schemas.microsoft.com/office/drawing/2014/main" id="{F6D27ED8-EBFD-4B7A-B7BD-AB699349AF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4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222</Words>
  <Application>Microsoft Office PowerPoint</Application>
  <PresentationFormat>Широкоэкранный</PresentationFormat>
  <Paragraphs>51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Bahnschrift Light Condensed</vt:lpstr>
      <vt:lpstr>Bahnschrift SemiBold</vt:lpstr>
      <vt:lpstr>Bahnschrift SemiCondensed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haosit13</dc:creator>
  <cp:lastModifiedBy>Idar Mambetov</cp:lastModifiedBy>
  <cp:revision>9</cp:revision>
  <dcterms:created xsi:type="dcterms:W3CDTF">2025-12-12T12:13:14Z</dcterms:created>
  <dcterms:modified xsi:type="dcterms:W3CDTF">2025-12-12T13:27:08Z</dcterms:modified>
</cp:coreProperties>
</file>