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8" r:id="rId3"/>
    <p:sldId id="257" r:id="rId4"/>
    <p:sldId id="259" r:id="rId5"/>
    <p:sldId id="260" r:id="rId6"/>
    <p:sldId id="264" r:id="rId7"/>
    <p:sldId id="265" r:id="rId8"/>
    <p:sldId id="272" r:id="rId9"/>
    <p:sldId id="273" r:id="rId10"/>
    <p:sldId id="271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dar Mambetov" initials="IM" lastIdx="1" clrIdx="0">
    <p:extLst>
      <p:ext uri="{19B8F6BF-5375-455C-9EA6-DF929625EA0E}">
        <p15:presenceInfo xmlns:p15="http://schemas.microsoft.com/office/powerpoint/2012/main" userId="dc79d3d011a3d3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7C7C"/>
    <a:srgbClr val="4472C4"/>
    <a:srgbClr val="5B9BD5"/>
    <a:srgbClr val="70AD47"/>
    <a:srgbClr val="00B050"/>
    <a:srgbClr val="FA36D9"/>
    <a:srgbClr val="FF8A37"/>
    <a:srgbClr val="38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98-46F7-8F5B-CD04A9C9C24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98-46F7-8F5B-CD04A9C9C24B}"/>
              </c:ext>
            </c:extLst>
          </c:dPt>
          <c:val>
            <c:numRef>
              <c:f>Лист1!$C$4:$D$4</c:f>
              <c:numCache>
                <c:formatCode>General</c:formatCode>
                <c:ptCount val="2"/>
                <c:pt idx="0">
                  <c:v>2500000000000</c:v>
                </c:pt>
                <c:pt idx="1">
                  <c:v>280000000000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98-46F7-8F5B-CD04A9C9C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FA36D9"/>
            </a:solidFill>
          </c:spPr>
          <c:explosion val="1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AA-4DB5-8FE3-2733A3C05E2C}"/>
              </c:ext>
            </c:extLst>
          </c:dPt>
          <c:dPt>
            <c:idx val="1"/>
            <c:bubble3D val="0"/>
            <c:spPr>
              <a:solidFill>
                <a:srgbClr val="FA36D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AA-4DB5-8FE3-2733A3C05E2C}"/>
              </c:ext>
            </c:extLst>
          </c:dPt>
          <c:val>
            <c:numRef>
              <c:f>Лист1!$I$4:$J$4</c:f>
              <c:numCache>
                <c:formatCode>General</c:formatCode>
                <c:ptCount val="2"/>
                <c:pt idx="0">
                  <c:v>5512500000000</c:v>
                </c:pt>
                <c:pt idx="1">
                  <c:v>600000000000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AA-4DB5-8FE3-2733A3C05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4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rgbClr val="7C7C7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4E-44AE-9291-9ACCDA3322D6}"/>
              </c:ext>
            </c:extLst>
          </c:dPt>
          <c:dPt>
            <c:idx val="1"/>
            <c:bubble3D val="0"/>
            <c:spPr>
              <a:solidFill>
                <a:srgbClr val="4472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4E-44AE-9291-9ACCDA3322D6}"/>
              </c:ext>
            </c:extLst>
          </c:dPt>
          <c:val>
            <c:numRef>
              <c:f>Лист1!$A$2:$A$3</c:f>
              <c:numCache>
                <c:formatCode>General</c:formatCode>
                <c:ptCount val="2"/>
                <c:pt idx="0">
                  <c:v>50</c:v>
                </c:pt>
                <c:pt idx="1">
                  <c:v>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4E-44AE-9291-9ACCDA3322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70AD47"/>
            </a:solidFill>
          </c:spPr>
          <c:explosion val="10"/>
          <c:dPt>
            <c:idx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A0-4A3C-8813-277C1AFE9772}"/>
              </c:ext>
            </c:extLst>
          </c:dPt>
          <c:dPt>
            <c:idx val="1"/>
            <c:bubble3D val="0"/>
            <c:spPr>
              <a:solidFill>
                <a:srgbClr val="70AD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A0-4A3C-8813-277C1AFE9772}"/>
              </c:ext>
            </c:extLst>
          </c:dPt>
          <c:val>
            <c:numRef>
              <c:f>Лист1!$A$2:$A$3</c:f>
              <c:numCache>
                <c:formatCode>General</c:formatCode>
                <c:ptCount val="2"/>
                <c:pt idx="0">
                  <c:v>610</c:v>
                </c:pt>
                <c:pt idx="1">
                  <c:v>6390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A0-4A3C-8813-277C1AFE97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493F5-0C49-42F8-B588-A4B212D36F1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6B9343-7BE7-4EFE-B9CD-4296376D31F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>
          <a:solidFill>
            <a:srgbClr val="00B05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>
              <a:latin typeface="Bahnschrift Light" panose="020B0502040204020203" pitchFamily="34" charset="0"/>
            </a:rPr>
            <a:t>2021</a:t>
          </a:r>
          <a:br>
            <a:rPr lang="ru-RU" sz="1800" b="1" dirty="0">
              <a:latin typeface="Bahnschrift Light" panose="020B0502040204020203" pitchFamily="34" charset="0"/>
            </a:rPr>
          </a:br>
          <a:r>
            <a:rPr lang="ru-RU" sz="1800" dirty="0">
              <a:latin typeface="Bahnschrift Light" panose="020B0502040204020203" pitchFamily="34" charset="0"/>
            </a:rPr>
            <a:t>Разработка концепции проекта</a:t>
          </a:r>
        </a:p>
      </dgm:t>
    </dgm:pt>
    <dgm:pt modelId="{B09D49AF-CA90-4C6F-90B4-F069E0DEF07D}" type="parTrans" cxnId="{88794F8A-00C6-4396-BFFB-88DA12A584E9}">
      <dgm:prSet/>
      <dgm:spPr/>
      <dgm:t>
        <a:bodyPr/>
        <a:lstStyle/>
        <a:p>
          <a:endParaRPr lang="ru-RU" sz="1600"/>
        </a:p>
      </dgm:t>
    </dgm:pt>
    <dgm:pt modelId="{4B94EB58-219F-4B01-89C2-B42DEA93957C}" type="sibTrans" cxnId="{88794F8A-00C6-4396-BFFB-88DA12A584E9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endParaRPr lang="ru-RU" sz="1600"/>
        </a:p>
      </dgm:t>
    </dgm:pt>
    <dgm:pt modelId="{76737665-DE05-4A07-9CEA-AEB16AA68FD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>
          <a:solidFill>
            <a:srgbClr val="00B05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>
              <a:latin typeface="Bahnschrift Light" panose="020B0502040204020203" pitchFamily="34" charset="0"/>
            </a:rPr>
            <a:t>2022-2023</a:t>
          </a:r>
          <a:br>
            <a:rPr lang="ru-RU" sz="1800" dirty="0">
              <a:latin typeface="Bahnschrift Light" panose="020B0502040204020203" pitchFamily="34" charset="0"/>
            </a:rPr>
          </a:br>
          <a:r>
            <a:rPr lang="ru-RU" sz="1800" dirty="0">
              <a:latin typeface="Bahnschrift Light" panose="020B0502040204020203" pitchFamily="34" charset="0"/>
            </a:rPr>
            <a:t>Разработка, изготовление и тестирование лабораторного образца (модификация 1)</a:t>
          </a:r>
        </a:p>
      </dgm:t>
    </dgm:pt>
    <dgm:pt modelId="{456F9C2E-9214-46AF-95A5-F578F05F0538}" type="parTrans" cxnId="{58D818F3-DD30-4121-89D6-F90956A76BDE}">
      <dgm:prSet/>
      <dgm:spPr/>
      <dgm:t>
        <a:bodyPr/>
        <a:lstStyle/>
        <a:p>
          <a:endParaRPr lang="ru-RU" sz="1600"/>
        </a:p>
      </dgm:t>
    </dgm:pt>
    <dgm:pt modelId="{592168F3-6DFE-413C-9DBE-4D6FDC00D010}" type="sibTrans" cxnId="{58D818F3-DD30-4121-89D6-F90956A76BDE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endParaRPr lang="ru-RU" sz="1600"/>
        </a:p>
      </dgm:t>
    </dgm:pt>
    <dgm:pt modelId="{E96B4C14-CA77-4034-8EB0-9B90F25D61F7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>
          <a:solidFill>
            <a:srgbClr val="00B05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>
              <a:latin typeface="Bahnschrift Light" panose="020B0502040204020203" pitchFamily="34" charset="0"/>
            </a:rPr>
            <a:t>2024-2025</a:t>
          </a:r>
          <a:br>
            <a:rPr lang="ru-RU" sz="1800" dirty="0">
              <a:latin typeface="Bahnschrift Light" panose="020B0502040204020203" pitchFamily="34" charset="0"/>
            </a:rPr>
          </a:br>
          <a:r>
            <a:rPr lang="ru-RU" sz="1800" dirty="0">
              <a:latin typeface="Bahnschrift Light" panose="020B0502040204020203" pitchFamily="34" charset="0"/>
            </a:rPr>
            <a:t>Изготовление и тестирование двух новых модификаций</a:t>
          </a:r>
        </a:p>
        <a:p>
          <a:pPr>
            <a:spcAft>
              <a:spcPct val="35000"/>
            </a:spcAft>
          </a:pPr>
          <a:r>
            <a:rPr lang="ru-RU" sz="1800" dirty="0">
              <a:latin typeface="Bahnschrift Light" panose="020B0502040204020203" pitchFamily="34" charset="0"/>
            </a:rPr>
            <a:t>Разработка </a:t>
          </a:r>
          <a:r>
            <a:rPr lang="en-US" sz="1800" dirty="0">
              <a:latin typeface="Bahnschrift Light" panose="020B0502040204020203" pitchFamily="34" charset="0"/>
            </a:rPr>
            <a:t>MVP</a:t>
          </a:r>
          <a:r>
            <a:rPr lang="ru-RU" sz="1800" dirty="0">
              <a:latin typeface="Bahnschrift Light" panose="020B0502040204020203" pitchFamily="34" charset="0"/>
            </a:rPr>
            <a:t> мобильных приложений для клиента и администратора</a:t>
          </a:r>
        </a:p>
      </dgm:t>
    </dgm:pt>
    <dgm:pt modelId="{B1267E85-289F-4440-85BB-911AC45E0553}" type="parTrans" cxnId="{EB91AF3A-B54A-49D2-A659-A04946CB6491}">
      <dgm:prSet/>
      <dgm:spPr/>
      <dgm:t>
        <a:bodyPr/>
        <a:lstStyle/>
        <a:p>
          <a:endParaRPr lang="ru-RU" sz="1600"/>
        </a:p>
      </dgm:t>
    </dgm:pt>
    <dgm:pt modelId="{E235DE61-FD87-42AE-A88D-69F0ACD962F6}" type="sibTrans" cxnId="{EB91AF3A-B54A-49D2-A659-A04946CB6491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endParaRPr lang="ru-RU" sz="1600"/>
        </a:p>
      </dgm:t>
    </dgm:pt>
    <dgm:pt modelId="{03162DCB-C3E1-4283-877D-536030BE9EF7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>
          <a:solidFill>
            <a:srgbClr val="00B05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>
              <a:latin typeface="Bahnschrift Light" panose="020B0502040204020203" pitchFamily="34" charset="0"/>
            </a:rPr>
            <a:t>2026-2027</a:t>
          </a:r>
          <a:br>
            <a:rPr lang="ru-RU" sz="1800" dirty="0">
              <a:latin typeface="Bahnschrift Light" panose="020B0502040204020203" pitchFamily="34" charset="0"/>
            </a:rPr>
          </a:br>
          <a:r>
            <a:rPr lang="ru-RU" sz="1800" dirty="0">
              <a:latin typeface="Bahnschrift Light" panose="020B0502040204020203" pitchFamily="34" charset="0"/>
            </a:rPr>
            <a:t>Вывод </a:t>
          </a:r>
          <a:r>
            <a:rPr lang="en-US" sz="1800" dirty="0">
              <a:latin typeface="Bahnschrift Light" panose="020B0502040204020203" pitchFamily="34" charset="0"/>
            </a:rPr>
            <a:t>MVP</a:t>
          </a:r>
          <a:r>
            <a:rPr lang="ru-RU" sz="1800" dirty="0">
              <a:latin typeface="Bahnschrift Light" panose="020B0502040204020203" pitchFamily="34" charset="0"/>
            </a:rPr>
            <a:t> на рынок</a:t>
          </a:r>
        </a:p>
        <a:p>
          <a:pPr>
            <a:spcAft>
              <a:spcPts val="0"/>
            </a:spcAft>
          </a:pPr>
          <a:r>
            <a:rPr lang="ru-RU" sz="1800" dirty="0">
              <a:latin typeface="Bahnschrift Light" panose="020B0502040204020203" pitchFamily="34" charset="0"/>
            </a:rPr>
            <a:t>Сбор обратной связи и доработка</a:t>
          </a:r>
        </a:p>
        <a:p>
          <a:pPr>
            <a:spcAft>
              <a:spcPts val="0"/>
            </a:spcAft>
          </a:pPr>
          <a:r>
            <a:rPr lang="ru-RU" sz="1800" dirty="0">
              <a:latin typeface="Bahnschrift Light" panose="020B0502040204020203" pitchFamily="34" charset="0"/>
            </a:rPr>
            <a:t>Мелкосерийное производство</a:t>
          </a:r>
        </a:p>
      </dgm:t>
    </dgm:pt>
    <dgm:pt modelId="{7DECB75C-4958-4C24-B641-7A8A8F15B586}" type="parTrans" cxnId="{4DB15E21-F57D-456A-95D0-81CA375DAE9B}">
      <dgm:prSet/>
      <dgm:spPr/>
      <dgm:t>
        <a:bodyPr/>
        <a:lstStyle/>
        <a:p>
          <a:endParaRPr lang="ru-RU" sz="1600"/>
        </a:p>
      </dgm:t>
    </dgm:pt>
    <dgm:pt modelId="{1E9FB65F-6CC3-4BB4-B783-F121E944604D}" type="sibTrans" cxnId="{4DB15E21-F57D-456A-95D0-81CA375DAE9B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endParaRPr lang="ru-RU" sz="1600"/>
        </a:p>
      </dgm:t>
    </dgm:pt>
    <dgm:pt modelId="{A5F108CB-4176-48D4-A2BA-278CC0AF168A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28575">
          <a:solidFill>
            <a:srgbClr val="00B05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>
              <a:latin typeface="Bahnschrift Light" panose="020B0502040204020203" pitchFamily="34" charset="0"/>
            </a:rPr>
            <a:t>2028-2030</a:t>
          </a:r>
          <a:br>
            <a:rPr lang="ru-RU" sz="1800" dirty="0">
              <a:latin typeface="Bahnschrift Light" panose="020B0502040204020203" pitchFamily="34" charset="0"/>
            </a:rPr>
          </a:br>
          <a:r>
            <a:rPr lang="ru-RU" sz="1800" dirty="0">
              <a:latin typeface="Bahnschrift Light" panose="020B0502040204020203" pitchFamily="34" charset="0"/>
            </a:rPr>
            <a:t>Серийное производство</a:t>
          </a:r>
        </a:p>
        <a:p>
          <a:pPr>
            <a:spcAft>
              <a:spcPts val="0"/>
            </a:spcAft>
          </a:pPr>
          <a:r>
            <a:rPr lang="ru-RU" sz="1800" dirty="0">
              <a:latin typeface="Bahnschrift Light" panose="020B0502040204020203" pitchFamily="34" charset="0"/>
            </a:rPr>
            <a:t>Выход на проектную мощность</a:t>
          </a:r>
        </a:p>
      </dgm:t>
    </dgm:pt>
    <dgm:pt modelId="{B9B8AAAA-26C1-47A9-B92B-84532FE8BBA8}" type="parTrans" cxnId="{E6B526B1-6C67-453D-994F-6D71400F8163}">
      <dgm:prSet/>
      <dgm:spPr/>
      <dgm:t>
        <a:bodyPr/>
        <a:lstStyle/>
        <a:p>
          <a:endParaRPr lang="ru-RU" sz="1600"/>
        </a:p>
      </dgm:t>
    </dgm:pt>
    <dgm:pt modelId="{5A2E8EED-7AB7-4FD8-993D-141D68371BF9}" type="sibTrans" cxnId="{E6B526B1-6C67-453D-994F-6D71400F8163}">
      <dgm:prSet/>
      <dgm:spPr/>
      <dgm:t>
        <a:bodyPr/>
        <a:lstStyle/>
        <a:p>
          <a:endParaRPr lang="ru-RU" sz="1600"/>
        </a:p>
      </dgm:t>
    </dgm:pt>
    <dgm:pt modelId="{4DC435C3-98E3-4E3C-AED6-31939FCA9E06}" type="pres">
      <dgm:prSet presAssocID="{563493F5-0C49-42F8-B588-A4B212D36F1F}" presName="outerComposite" presStyleCnt="0">
        <dgm:presLayoutVars>
          <dgm:chMax val="5"/>
          <dgm:dir/>
          <dgm:resizeHandles val="exact"/>
        </dgm:presLayoutVars>
      </dgm:prSet>
      <dgm:spPr/>
    </dgm:pt>
    <dgm:pt modelId="{D6CFEA7D-2395-43A0-93D4-43800E95059F}" type="pres">
      <dgm:prSet presAssocID="{563493F5-0C49-42F8-B588-A4B212D36F1F}" presName="dummyMaxCanvas" presStyleCnt="0">
        <dgm:presLayoutVars/>
      </dgm:prSet>
      <dgm:spPr/>
    </dgm:pt>
    <dgm:pt modelId="{EEC58F91-9C0E-49C2-9A13-70D035537AEF}" type="pres">
      <dgm:prSet presAssocID="{563493F5-0C49-42F8-B588-A4B212D36F1F}" presName="FiveNodes_1" presStyleLbl="node1" presStyleIdx="0" presStyleCnt="5">
        <dgm:presLayoutVars>
          <dgm:bulletEnabled val="1"/>
        </dgm:presLayoutVars>
      </dgm:prSet>
      <dgm:spPr/>
    </dgm:pt>
    <dgm:pt modelId="{D53BED5B-1B8F-4639-9E3D-E9327BF51409}" type="pres">
      <dgm:prSet presAssocID="{563493F5-0C49-42F8-B588-A4B212D36F1F}" presName="FiveNodes_2" presStyleLbl="node1" presStyleIdx="1" presStyleCnt="5">
        <dgm:presLayoutVars>
          <dgm:bulletEnabled val="1"/>
        </dgm:presLayoutVars>
      </dgm:prSet>
      <dgm:spPr/>
    </dgm:pt>
    <dgm:pt modelId="{8183F902-89AE-4FA7-AF1A-4A9D4453F3CC}" type="pres">
      <dgm:prSet presAssocID="{563493F5-0C49-42F8-B588-A4B212D36F1F}" presName="FiveNodes_3" presStyleLbl="node1" presStyleIdx="2" presStyleCnt="5">
        <dgm:presLayoutVars>
          <dgm:bulletEnabled val="1"/>
        </dgm:presLayoutVars>
      </dgm:prSet>
      <dgm:spPr/>
    </dgm:pt>
    <dgm:pt modelId="{487721C3-08DB-451D-BDDC-3F1E2B7F1004}" type="pres">
      <dgm:prSet presAssocID="{563493F5-0C49-42F8-B588-A4B212D36F1F}" presName="FiveNodes_4" presStyleLbl="node1" presStyleIdx="3" presStyleCnt="5">
        <dgm:presLayoutVars>
          <dgm:bulletEnabled val="1"/>
        </dgm:presLayoutVars>
      </dgm:prSet>
      <dgm:spPr/>
    </dgm:pt>
    <dgm:pt modelId="{D737ABD0-77BC-49CD-868E-9B73B7397DC3}" type="pres">
      <dgm:prSet presAssocID="{563493F5-0C49-42F8-B588-A4B212D36F1F}" presName="FiveNodes_5" presStyleLbl="node1" presStyleIdx="4" presStyleCnt="5">
        <dgm:presLayoutVars>
          <dgm:bulletEnabled val="1"/>
        </dgm:presLayoutVars>
      </dgm:prSet>
      <dgm:spPr/>
    </dgm:pt>
    <dgm:pt modelId="{F8BAF1F7-9E9E-41C6-8449-1C17C5B4BBCB}" type="pres">
      <dgm:prSet presAssocID="{563493F5-0C49-42F8-B588-A4B212D36F1F}" presName="FiveConn_1-2" presStyleLbl="fgAccFollowNode1" presStyleIdx="0" presStyleCnt="4">
        <dgm:presLayoutVars>
          <dgm:bulletEnabled val="1"/>
        </dgm:presLayoutVars>
      </dgm:prSet>
      <dgm:spPr/>
    </dgm:pt>
    <dgm:pt modelId="{086DB87D-4CD0-4B57-A6E8-27629CDF8703}" type="pres">
      <dgm:prSet presAssocID="{563493F5-0C49-42F8-B588-A4B212D36F1F}" presName="FiveConn_2-3" presStyleLbl="fgAccFollowNode1" presStyleIdx="1" presStyleCnt="4">
        <dgm:presLayoutVars>
          <dgm:bulletEnabled val="1"/>
        </dgm:presLayoutVars>
      </dgm:prSet>
      <dgm:spPr/>
    </dgm:pt>
    <dgm:pt modelId="{0AEE2CA2-198E-4C08-AD46-0442E68B4ED8}" type="pres">
      <dgm:prSet presAssocID="{563493F5-0C49-42F8-B588-A4B212D36F1F}" presName="FiveConn_3-4" presStyleLbl="fgAccFollowNode1" presStyleIdx="2" presStyleCnt="4">
        <dgm:presLayoutVars>
          <dgm:bulletEnabled val="1"/>
        </dgm:presLayoutVars>
      </dgm:prSet>
      <dgm:spPr/>
    </dgm:pt>
    <dgm:pt modelId="{BCF93786-71D6-446D-A476-632AA27F8B26}" type="pres">
      <dgm:prSet presAssocID="{563493F5-0C49-42F8-B588-A4B212D36F1F}" presName="FiveConn_4-5" presStyleLbl="fgAccFollowNode1" presStyleIdx="3" presStyleCnt="4">
        <dgm:presLayoutVars>
          <dgm:bulletEnabled val="1"/>
        </dgm:presLayoutVars>
      </dgm:prSet>
      <dgm:spPr/>
    </dgm:pt>
    <dgm:pt modelId="{B9C19400-576A-4420-9C1B-EED4C5CEA880}" type="pres">
      <dgm:prSet presAssocID="{563493F5-0C49-42F8-B588-A4B212D36F1F}" presName="FiveNodes_1_text" presStyleLbl="node1" presStyleIdx="4" presStyleCnt="5">
        <dgm:presLayoutVars>
          <dgm:bulletEnabled val="1"/>
        </dgm:presLayoutVars>
      </dgm:prSet>
      <dgm:spPr/>
    </dgm:pt>
    <dgm:pt modelId="{7B332BF4-C871-4C95-814D-5E5CA3BAAB00}" type="pres">
      <dgm:prSet presAssocID="{563493F5-0C49-42F8-B588-A4B212D36F1F}" presName="FiveNodes_2_text" presStyleLbl="node1" presStyleIdx="4" presStyleCnt="5">
        <dgm:presLayoutVars>
          <dgm:bulletEnabled val="1"/>
        </dgm:presLayoutVars>
      </dgm:prSet>
      <dgm:spPr/>
    </dgm:pt>
    <dgm:pt modelId="{00A3DFB4-B7D0-434C-BD25-E5C75E615936}" type="pres">
      <dgm:prSet presAssocID="{563493F5-0C49-42F8-B588-A4B212D36F1F}" presName="FiveNodes_3_text" presStyleLbl="node1" presStyleIdx="4" presStyleCnt="5">
        <dgm:presLayoutVars>
          <dgm:bulletEnabled val="1"/>
        </dgm:presLayoutVars>
      </dgm:prSet>
      <dgm:spPr/>
    </dgm:pt>
    <dgm:pt modelId="{CAC70F22-53EB-4A1E-9495-0183523A7D38}" type="pres">
      <dgm:prSet presAssocID="{563493F5-0C49-42F8-B588-A4B212D36F1F}" presName="FiveNodes_4_text" presStyleLbl="node1" presStyleIdx="4" presStyleCnt="5">
        <dgm:presLayoutVars>
          <dgm:bulletEnabled val="1"/>
        </dgm:presLayoutVars>
      </dgm:prSet>
      <dgm:spPr/>
    </dgm:pt>
    <dgm:pt modelId="{85FE9F5B-5151-4317-A622-BA30BF1ED2BF}" type="pres">
      <dgm:prSet presAssocID="{563493F5-0C49-42F8-B588-A4B212D36F1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DB15E21-F57D-456A-95D0-81CA375DAE9B}" srcId="{563493F5-0C49-42F8-B588-A4B212D36F1F}" destId="{03162DCB-C3E1-4283-877D-536030BE9EF7}" srcOrd="3" destOrd="0" parTransId="{7DECB75C-4958-4C24-B641-7A8A8F15B586}" sibTransId="{1E9FB65F-6CC3-4BB4-B783-F121E944604D}"/>
    <dgm:cxn modelId="{EB91AF3A-B54A-49D2-A659-A04946CB6491}" srcId="{563493F5-0C49-42F8-B588-A4B212D36F1F}" destId="{E96B4C14-CA77-4034-8EB0-9B90F25D61F7}" srcOrd="2" destOrd="0" parTransId="{B1267E85-289F-4440-85BB-911AC45E0553}" sibTransId="{E235DE61-FD87-42AE-A88D-69F0ACD962F6}"/>
    <dgm:cxn modelId="{A86CAE3D-A572-4A71-B57F-3854D82B7A14}" type="presOf" srcId="{76737665-DE05-4A07-9CEA-AEB16AA68FD8}" destId="{7B332BF4-C871-4C95-814D-5E5CA3BAAB00}" srcOrd="1" destOrd="0" presId="urn:microsoft.com/office/officeart/2005/8/layout/vProcess5"/>
    <dgm:cxn modelId="{FC6E635D-C241-439C-A94E-618DCD72EF25}" type="presOf" srcId="{592168F3-6DFE-413C-9DBE-4D6FDC00D010}" destId="{086DB87D-4CD0-4B57-A6E8-27629CDF8703}" srcOrd="0" destOrd="0" presId="urn:microsoft.com/office/officeart/2005/8/layout/vProcess5"/>
    <dgm:cxn modelId="{1DF5445E-6370-49F2-9151-DBDF3F205E92}" type="presOf" srcId="{E235DE61-FD87-42AE-A88D-69F0ACD962F6}" destId="{0AEE2CA2-198E-4C08-AD46-0442E68B4ED8}" srcOrd="0" destOrd="0" presId="urn:microsoft.com/office/officeart/2005/8/layout/vProcess5"/>
    <dgm:cxn modelId="{2C8A725F-C756-42BC-ADF5-614F5244ECBF}" type="presOf" srcId="{563493F5-0C49-42F8-B588-A4B212D36F1F}" destId="{4DC435C3-98E3-4E3C-AED6-31939FCA9E06}" srcOrd="0" destOrd="0" presId="urn:microsoft.com/office/officeart/2005/8/layout/vProcess5"/>
    <dgm:cxn modelId="{EFDE426C-66EF-415B-8075-A5ED8A858A7D}" type="presOf" srcId="{A5F108CB-4176-48D4-A2BA-278CC0AF168A}" destId="{D737ABD0-77BC-49CD-868E-9B73B7397DC3}" srcOrd="0" destOrd="0" presId="urn:microsoft.com/office/officeart/2005/8/layout/vProcess5"/>
    <dgm:cxn modelId="{6786936E-9FD9-4E58-9C3B-E7AF0753D1C3}" type="presOf" srcId="{4B94EB58-219F-4B01-89C2-B42DEA93957C}" destId="{F8BAF1F7-9E9E-41C6-8449-1C17C5B4BBCB}" srcOrd="0" destOrd="0" presId="urn:microsoft.com/office/officeart/2005/8/layout/vProcess5"/>
    <dgm:cxn modelId="{0E03AC75-2638-4CA7-8221-B9A9866BA92B}" type="presOf" srcId="{E96B4C14-CA77-4034-8EB0-9B90F25D61F7}" destId="{00A3DFB4-B7D0-434C-BD25-E5C75E615936}" srcOrd="1" destOrd="0" presId="urn:microsoft.com/office/officeart/2005/8/layout/vProcess5"/>
    <dgm:cxn modelId="{EAFBAF79-01B8-4795-BD17-288E157DD198}" type="presOf" srcId="{03162DCB-C3E1-4283-877D-536030BE9EF7}" destId="{CAC70F22-53EB-4A1E-9495-0183523A7D38}" srcOrd="1" destOrd="0" presId="urn:microsoft.com/office/officeart/2005/8/layout/vProcess5"/>
    <dgm:cxn modelId="{30D16684-53B7-4D6F-A9F6-78436A8AA36F}" type="presOf" srcId="{76737665-DE05-4A07-9CEA-AEB16AA68FD8}" destId="{D53BED5B-1B8F-4639-9E3D-E9327BF51409}" srcOrd="0" destOrd="0" presId="urn:microsoft.com/office/officeart/2005/8/layout/vProcess5"/>
    <dgm:cxn modelId="{88794F8A-00C6-4396-BFFB-88DA12A584E9}" srcId="{563493F5-0C49-42F8-B588-A4B212D36F1F}" destId="{786B9343-7BE7-4EFE-B9CD-4296376D31FE}" srcOrd="0" destOrd="0" parTransId="{B09D49AF-CA90-4C6F-90B4-F069E0DEF07D}" sibTransId="{4B94EB58-219F-4B01-89C2-B42DEA93957C}"/>
    <dgm:cxn modelId="{A928218E-C8B6-4A6C-ADAD-58066C425DB0}" type="presOf" srcId="{A5F108CB-4176-48D4-A2BA-278CC0AF168A}" destId="{85FE9F5B-5151-4317-A622-BA30BF1ED2BF}" srcOrd="1" destOrd="0" presId="urn:microsoft.com/office/officeart/2005/8/layout/vProcess5"/>
    <dgm:cxn modelId="{0FB442A4-A24D-451E-9E69-E4FF3F093A06}" type="presOf" srcId="{03162DCB-C3E1-4283-877D-536030BE9EF7}" destId="{487721C3-08DB-451D-BDDC-3F1E2B7F1004}" srcOrd="0" destOrd="0" presId="urn:microsoft.com/office/officeart/2005/8/layout/vProcess5"/>
    <dgm:cxn modelId="{E6B526B1-6C67-453D-994F-6D71400F8163}" srcId="{563493F5-0C49-42F8-B588-A4B212D36F1F}" destId="{A5F108CB-4176-48D4-A2BA-278CC0AF168A}" srcOrd="4" destOrd="0" parTransId="{B9B8AAAA-26C1-47A9-B92B-84532FE8BBA8}" sibTransId="{5A2E8EED-7AB7-4FD8-993D-141D68371BF9}"/>
    <dgm:cxn modelId="{DB1A57BD-F17C-406B-9516-72479B8349C7}" type="presOf" srcId="{1E9FB65F-6CC3-4BB4-B783-F121E944604D}" destId="{BCF93786-71D6-446D-A476-632AA27F8B26}" srcOrd="0" destOrd="0" presId="urn:microsoft.com/office/officeart/2005/8/layout/vProcess5"/>
    <dgm:cxn modelId="{6A2CFAC8-3309-4CBA-911E-EEB529D5766B}" type="presOf" srcId="{786B9343-7BE7-4EFE-B9CD-4296376D31FE}" destId="{B9C19400-576A-4420-9C1B-EED4C5CEA880}" srcOrd="1" destOrd="0" presId="urn:microsoft.com/office/officeart/2005/8/layout/vProcess5"/>
    <dgm:cxn modelId="{0EEAC4ED-D701-4EF7-B721-7290E04A572C}" type="presOf" srcId="{786B9343-7BE7-4EFE-B9CD-4296376D31FE}" destId="{EEC58F91-9C0E-49C2-9A13-70D035537AEF}" srcOrd="0" destOrd="0" presId="urn:microsoft.com/office/officeart/2005/8/layout/vProcess5"/>
    <dgm:cxn modelId="{F3FBA5F0-6196-49DF-8D5E-D64F91A6AA82}" type="presOf" srcId="{E96B4C14-CA77-4034-8EB0-9B90F25D61F7}" destId="{8183F902-89AE-4FA7-AF1A-4A9D4453F3CC}" srcOrd="0" destOrd="0" presId="urn:microsoft.com/office/officeart/2005/8/layout/vProcess5"/>
    <dgm:cxn modelId="{58D818F3-DD30-4121-89D6-F90956A76BDE}" srcId="{563493F5-0C49-42F8-B588-A4B212D36F1F}" destId="{76737665-DE05-4A07-9CEA-AEB16AA68FD8}" srcOrd="1" destOrd="0" parTransId="{456F9C2E-9214-46AF-95A5-F578F05F0538}" sibTransId="{592168F3-6DFE-413C-9DBE-4D6FDC00D010}"/>
    <dgm:cxn modelId="{82FB24EE-7720-4D2C-B1BA-E0F940A5CC62}" type="presParOf" srcId="{4DC435C3-98E3-4E3C-AED6-31939FCA9E06}" destId="{D6CFEA7D-2395-43A0-93D4-43800E95059F}" srcOrd="0" destOrd="0" presId="urn:microsoft.com/office/officeart/2005/8/layout/vProcess5"/>
    <dgm:cxn modelId="{6EAF4712-42EB-40DA-9E0A-BA1F2D083C29}" type="presParOf" srcId="{4DC435C3-98E3-4E3C-AED6-31939FCA9E06}" destId="{EEC58F91-9C0E-49C2-9A13-70D035537AEF}" srcOrd="1" destOrd="0" presId="urn:microsoft.com/office/officeart/2005/8/layout/vProcess5"/>
    <dgm:cxn modelId="{C715FB44-7129-4855-ADA8-EB9131DF908B}" type="presParOf" srcId="{4DC435C3-98E3-4E3C-AED6-31939FCA9E06}" destId="{D53BED5B-1B8F-4639-9E3D-E9327BF51409}" srcOrd="2" destOrd="0" presId="urn:microsoft.com/office/officeart/2005/8/layout/vProcess5"/>
    <dgm:cxn modelId="{2BA9915A-0A15-4ED3-9093-848ACB5032C4}" type="presParOf" srcId="{4DC435C3-98E3-4E3C-AED6-31939FCA9E06}" destId="{8183F902-89AE-4FA7-AF1A-4A9D4453F3CC}" srcOrd="3" destOrd="0" presId="urn:microsoft.com/office/officeart/2005/8/layout/vProcess5"/>
    <dgm:cxn modelId="{9118EF7D-0FC6-4EC6-AAF6-8BBD957724B8}" type="presParOf" srcId="{4DC435C3-98E3-4E3C-AED6-31939FCA9E06}" destId="{487721C3-08DB-451D-BDDC-3F1E2B7F1004}" srcOrd="4" destOrd="0" presId="urn:microsoft.com/office/officeart/2005/8/layout/vProcess5"/>
    <dgm:cxn modelId="{8EA46AA3-A6B6-4C02-B516-66D364231973}" type="presParOf" srcId="{4DC435C3-98E3-4E3C-AED6-31939FCA9E06}" destId="{D737ABD0-77BC-49CD-868E-9B73B7397DC3}" srcOrd="5" destOrd="0" presId="urn:microsoft.com/office/officeart/2005/8/layout/vProcess5"/>
    <dgm:cxn modelId="{6AEBED43-11F5-45E2-98CA-173075C5A82A}" type="presParOf" srcId="{4DC435C3-98E3-4E3C-AED6-31939FCA9E06}" destId="{F8BAF1F7-9E9E-41C6-8449-1C17C5B4BBCB}" srcOrd="6" destOrd="0" presId="urn:microsoft.com/office/officeart/2005/8/layout/vProcess5"/>
    <dgm:cxn modelId="{0BE61B02-3AC7-4191-8F52-C4537FC3E2B2}" type="presParOf" srcId="{4DC435C3-98E3-4E3C-AED6-31939FCA9E06}" destId="{086DB87D-4CD0-4B57-A6E8-27629CDF8703}" srcOrd="7" destOrd="0" presId="urn:microsoft.com/office/officeart/2005/8/layout/vProcess5"/>
    <dgm:cxn modelId="{73AD4E6E-CCA0-4D56-AB39-3D8A47414A0A}" type="presParOf" srcId="{4DC435C3-98E3-4E3C-AED6-31939FCA9E06}" destId="{0AEE2CA2-198E-4C08-AD46-0442E68B4ED8}" srcOrd="8" destOrd="0" presId="urn:microsoft.com/office/officeart/2005/8/layout/vProcess5"/>
    <dgm:cxn modelId="{DE7A100C-584E-415C-89C9-0D44CB26969E}" type="presParOf" srcId="{4DC435C3-98E3-4E3C-AED6-31939FCA9E06}" destId="{BCF93786-71D6-446D-A476-632AA27F8B26}" srcOrd="9" destOrd="0" presId="urn:microsoft.com/office/officeart/2005/8/layout/vProcess5"/>
    <dgm:cxn modelId="{87981CE9-6E24-4D9F-989D-0A2CE418DC31}" type="presParOf" srcId="{4DC435C3-98E3-4E3C-AED6-31939FCA9E06}" destId="{B9C19400-576A-4420-9C1B-EED4C5CEA880}" srcOrd="10" destOrd="0" presId="urn:microsoft.com/office/officeart/2005/8/layout/vProcess5"/>
    <dgm:cxn modelId="{DB3FD296-B45E-4FAA-A21F-63EE7223DFE8}" type="presParOf" srcId="{4DC435C3-98E3-4E3C-AED6-31939FCA9E06}" destId="{7B332BF4-C871-4C95-814D-5E5CA3BAAB00}" srcOrd="11" destOrd="0" presId="urn:microsoft.com/office/officeart/2005/8/layout/vProcess5"/>
    <dgm:cxn modelId="{E72408B0-1B14-4C1A-B501-6FC383123657}" type="presParOf" srcId="{4DC435C3-98E3-4E3C-AED6-31939FCA9E06}" destId="{00A3DFB4-B7D0-434C-BD25-E5C75E615936}" srcOrd="12" destOrd="0" presId="urn:microsoft.com/office/officeart/2005/8/layout/vProcess5"/>
    <dgm:cxn modelId="{469DE32E-F2FD-4FD3-9E1C-0FC759FDCE0A}" type="presParOf" srcId="{4DC435C3-98E3-4E3C-AED6-31939FCA9E06}" destId="{CAC70F22-53EB-4A1E-9495-0183523A7D38}" srcOrd="13" destOrd="0" presId="urn:microsoft.com/office/officeart/2005/8/layout/vProcess5"/>
    <dgm:cxn modelId="{0DBA8A3A-41AB-4F7D-808F-1C68D27E3F1D}" type="presParOf" srcId="{4DC435C3-98E3-4E3C-AED6-31939FCA9E06}" destId="{85FE9F5B-5151-4317-A622-BA30BF1ED2BF}" srcOrd="14" destOrd="0" presId="urn:microsoft.com/office/officeart/2005/8/layout/vProcess5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58F91-9C0E-49C2-9A13-70D035537AEF}">
      <dsp:nvSpPr>
        <dsp:cNvPr id="0" name=""/>
        <dsp:cNvSpPr/>
      </dsp:nvSpPr>
      <dsp:spPr>
        <a:xfrm>
          <a:off x="0" y="0"/>
          <a:ext cx="9033299" cy="1105814"/>
        </a:xfrm>
        <a:prstGeom prst="roundRect">
          <a:avLst>
            <a:gd name="adj" fmla="val 10000"/>
          </a:avLst>
        </a:prstGeom>
        <a:solidFill>
          <a:schemeClr val="lt1"/>
        </a:solidFill>
        <a:ln w="28575" cap="flat" cmpd="sng" algn="ctr">
          <a:solidFill>
            <a:srgbClr val="00B05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Bahnschrift Light" panose="020B0502040204020203" pitchFamily="34" charset="0"/>
            </a:rPr>
            <a:t>2021</a:t>
          </a:r>
          <a:br>
            <a:rPr lang="ru-RU" sz="1800" b="1" kern="1200" dirty="0">
              <a:latin typeface="Bahnschrift Light" panose="020B0502040204020203" pitchFamily="34" charset="0"/>
            </a:rPr>
          </a:br>
          <a:r>
            <a:rPr lang="ru-RU" sz="1800" kern="1200" dirty="0">
              <a:latin typeface="Bahnschrift Light" panose="020B0502040204020203" pitchFamily="34" charset="0"/>
            </a:rPr>
            <a:t>Разработка концепции проекта</a:t>
          </a:r>
        </a:p>
      </dsp:txBody>
      <dsp:txXfrm>
        <a:off x="32388" y="32388"/>
        <a:ext cx="7710659" cy="1041038"/>
      </dsp:txXfrm>
    </dsp:sp>
    <dsp:sp modelId="{D53BED5B-1B8F-4639-9E3D-E9327BF51409}">
      <dsp:nvSpPr>
        <dsp:cNvPr id="0" name=""/>
        <dsp:cNvSpPr/>
      </dsp:nvSpPr>
      <dsp:spPr>
        <a:xfrm>
          <a:off x="674564" y="1259400"/>
          <a:ext cx="9033299" cy="1105814"/>
        </a:xfrm>
        <a:prstGeom prst="roundRect">
          <a:avLst>
            <a:gd name="adj" fmla="val 10000"/>
          </a:avLst>
        </a:prstGeom>
        <a:solidFill>
          <a:schemeClr val="lt1"/>
        </a:solidFill>
        <a:ln w="28575" cap="flat" cmpd="sng" algn="ctr">
          <a:solidFill>
            <a:srgbClr val="00B05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Bahnschrift Light" panose="020B0502040204020203" pitchFamily="34" charset="0"/>
            </a:rPr>
            <a:t>2022-2023</a:t>
          </a:r>
          <a:br>
            <a:rPr lang="ru-RU" sz="1800" kern="1200" dirty="0">
              <a:latin typeface="Bahnschrift Light" panose="020B0502040204020203" pitchFamily="34" charset="0"/>
            </a:rPr>
          </a:br>
          <a:r>
            <a:rPr lang="ru-RU" sz="1800" kern="1200" dirty="0">
              <a:latin typeface="Bahnschrift Light" panose="020B0502040204020203" pitchFamily="34" charset="0"/>
            </a:rPr>
            <a:t>Разработка, изготовление и тестирование лабораторного образца (модификация 1)</a:t>
          </a:r>
        </a:p>
      </dsp:txBody>
      <dsp:txXfrm>
        <a:off x="706952" y="1291788"/>
        <a:ext cx="7575179" cy="1041038"/>
      </dsp:txXfrm>
    </dsp:sp>
    <dsp:sp modelId="{8183F902-89AE-4FA7-AF1A-4A9D4453F3CC}">
      <dsp:nvSpPr>
        <dsp:cNvPr id="0" name=""/>
        <dsp:cNvSpPr/>
      </dsp:nvSpPr>
      <dsp:spPr>
        <a:xfrm>
          <a:off x="1349129" y="2518800"/>
          <a:ext cx="9033299" cy="1105814"/>
        </a:xfrm>
        <a:prstGeom prst="roundRect">
          <a:avLst>
            <a:gd name="adj" fmla="val 10000"/>
          </a:avLst>
        </a:prstGeom>
        <a:solidFill>
          <a:schemeClr val="lt1"/>
        </a:solidFill>
        <a:ln w="28575" cap="flat" cmpd="sng" algn="ctr">
          <a:solidFill>
            <a:srgbClr val="00B05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latin typeface="Bahnschrift Light" panose="020B0502040204020203" pitchFamily="34" charset="0"/>
            </a:rPr>
            <a:t>2024-2025</a:t>
          </a:r>
          <a:br>
            <a:rPr lang="ru-RU" sz="1800" kern="1200" dirty="0">
              <a:latin typeface="Bahnschrift Light" panose="020B0502040204020203" pitchFamily="34" charset="0"/>
            </a:rPr>
          </a:br>
          <a:r>
            <a:rPr lang="ru-RU" sz="1800" kern="1200" dirty="0">
              <a:latin typeface="Bahnschrift Light" panose="020B0502040204020203" pitchFamily="34" charset="0"/>
            </a:rPr>
            <a:t>Изготовление и тестирование двух новых модификаций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Bahnschrift Light" panose="020B0502040204020203" pitchFamily="34" charset="0"/>
            </a:rPr>
            <a:t>Разработка </a:t>
          </a:r>
          <a:r>
            <a:rPr lang="en-US" sz="1800" kern="1200" dirty="0">
              <a:latin typeface="Bahnschrift Light" panose="020B0502040204020203" pitchFamily="34" charset="0"/>
            </a:rPr>
            <a:t>MVP</a:t>
          </a:r>
          <a:r>
            <a:rPr lang="ru-RU" sz="1800" kern="1200" dirty="0">
              <a:latin typeface="Bahnschrift Light" panose="020B0502040204020203" pitchFamily="34" charset="0"/>
            </a:rPr>
            <a:t> мобильных приложений для клиента и администратора</a:t>
          </a:r>
        </a:p>
      </dsp:txBody>
      <dsp:txXfrm>
        <a:off x="1381517" y="2551188"/>
        <a:ext cx="7575179" cy="1041038"/>
      </dsp:txXfrm>
    </dsp:sp>
    <dsp:sp modelId="{487721C3-08DB-451D-BDDC-3F1E2B7F1004}">
      <dsp:nvSpPr>
        <dsp:cNvPr id="0" name=""/>
        <dsp:cNvSpPr/>
      </dsp:nvSpPr>
      <dsp:spPr>
        <a:xfrm>
          <a:off x="2023693" y="3778200"/>
          <a:ext cx="9033299" cy="1105814"/>
        </a:xfrm>
        <a:prstGeom prst="roundRect">
          <a:avLst>
            <a:gd name="adj" fmla="val 10000"/>
          </a:avLst>
        </a:prstGeom>
        <a:solidFill>
          <a:schemeClr val="lt1"/>
        </a:solidFill>
        <a:ln w="28575" cap="flat" cmpd="sng" algn="ctr">
          <a:solidFill>
            <a:srgbClr val="00B05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latin typeface="Bahnschrift Light" panose="020B0502040204020203" pitchFamily="34" charset="0"/>
            </a:rPr>
            <a:t>2026-2027</a:t>
          </a:r>
          <a:br>
            <a:rPr lang="ru-RU" sz="1800" kern="1200" dirty="0">
              <a:latin typeface="Bahnschrift Light" panose="020B0502040204020203" pitchFamily="34" charset="0"/>
            </a:rPr>
          </a:br>
          <a:r>
            <a:rPr lang="ru-RU" sz="1800" kern="1200" dirty="0">
              <a:latin typeface="Bahnschrift Light" panose="020B0502040204020203" pitchFamily="34" charset="0"/>
            </a:rPr>
            <a:t>Вывод </a:t>
          </a:r>
          <a:r>
            <a:rPr lang="en-US" sz="1800" kern="1200" dirty="0">
              <a:latin typeface="Bahnschrift Light" panose="020B0502040204020203" pitchFamily="34" charset="0"/>
            </a:rPr>
            <a:t>MVP</a:t>
          </a:r>
          <a:r>
            <a:rPr lang="ru-RU" sz="1800" kern="1200" dirty="0">
              <a:latin typeface="Bahnschrift Light" panose="020B0502040204020203" pitchFamily="34" charset="0"/>
            </a:rPr>
            <a:t> на рынок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latin typeface="Bahnschrift Light" panose="020B0502040204020203" pitchFamily="34" charset="0"/>
            </a:rPr>
            <a:t>Сбор обратной связи и доработка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latin typeface="Bahnschrift Light" panose="020B0502040204020203" pitchFamily="34" charset="0"/>
            </a:rPr>
            <a:t>Мелкосерийное производство</a:t>
          </a:r>
        </a:p>
      </dsp:txBody>
      <dsp:txXfrm>
        <a:off x="2056081" y="3810588"/>
        <a:ext cx="7575179" cy="1041038"/>
      </dsp:txXfrm>
    </dsp:sp>
    <dsp:sp modelId="{D737ABD0-77BC-49CD-868E-9B73B7397DC3}">
      <dsp:nvSpPr>
        <dsp:cNvPr id="0" name=""/>
        <dsp:cNvSpPr/>
      </dsp:nvSpPr>
      <dsp:spPr>
        <a:xfrm>
          <a:off x="2698258" y="5037600"/>
          <a:ext cx="9033299" cy="1105814"/>
        </a:xfrm>
        <a:prstGeom prst="roundRect">
          <a:avLst>
            <a:gd name="adj" fmla="val 10000"/>
          </a:avLst>
        </a:prstGeom>
        <a:solidFill>
          <a:schemeClr val="lt1"/>
        </a:solidFill>
        <a:ln w="28575" cap="flat" cmpd="sng" algn="ctr">
          <a:solidFill>
            <a:srgbClr val="00B05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latin typeface="Bahnschrift Light" panose="020B0502040204020203" pitchFamily="34" charset="0"/>
            </a:rPr>
            <a:t>2028-2030</a:t>
          </a:r>
          <a:br>
            <a:rPr lang="ru-RU" sz="1800" kern="1200" dirty="0">
              <a:latin typeface="Bahnschrift Light" panose="020B0502040204020203" pitchFamily="34" charset="0"/>
            </a:rPr>
          </a:br>
          <a:r>
            <a:rPr lang="ru-RU" sz="1800" kern="1200" dirty="0">
              <a:latin typeface="Bahnschrift Light" panose="020B0502040204020203" pitchFamily="34" charset="0"/>
            </a:rPr>
            <a:t>Серийное производство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latin typeface="Bahnschrift Light" panose="020B0502040204020203" pitchFamily="34" charset="0"/>
            </a:rPr>
            <a:t>Выход на проектную мощность</a:t>
          </a:r>
        </a:p>
      </dsp:txBody>
      <dsp:txXfrm>
        <a:off x="2730646" y="5069988"/>
        <a:ext cx="7575179" cy="1041038"/>
      </dsp:txXfrm>
    </dsp:sp>
    <dsp:sp modelId="{F8BAF1F7-9E9E-41C6-8449-1C17C5B4BBCB}">
      <dsp:nvSpPr>
        <dsp:cNvPr id="0" name=""/>
        <dsp:cNvSpPr/>
      </dsp:nvSpPr>
      <dsp:spPr>
        <a:xfrm>
          <a:off x="8314520" y="807859"/>
          <a:ext cx="718779" cy="718779"/>
        </a:xfrm>
        <a:prstGeom prst="downArrow">
          <a:avLst>
            <a:gd name="adj1" fmla="val 55000"/>
            <a:gd name="adj2" fmla="val 45000"/>
          </a:avLst>
        </a:prstGeom>
        <a:solidFill>
          <a:srgbClr val="00B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8476245" y="807859"/>
        <a:ext cx="395329" cy="540881"/>
      </dsp:txXfrm>
    </dsp:sp>
    <dsp:sp modelId="{086DB87D-4CD0-4B57-A6E8-27629CDF8703}">
      <dsp:nvSpPr>
        <dsp:cNvPr id="0" name=""/>
        <dsp:cNvSpPr/>
      </dsp:nvSpPr>
      <dsp:spPr>
        <a:xfrm>
          <a:off x="8989084" y="2067259"/>
          <a:ext cx="718779" cy="718779"/>
        </a:xfrm>
        <a:prstGeom prst="downArrow">
          <a:avLst>
            <a:gd name="adj1" fmla="val 55000"/>
            <a:gd name="adj2" fmla="val 45000"/>
          </a:avLst>
        </a:prstGeom>
        <a:solidFill>
          <a:srgbClr val="00B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9150809" y="2067259"/>
        <a:ext cx="395329" cy="540881"/>
      </dsp:txXfrm>
    </dsp:sp>
    <dsp:sp modelId="{0AEE2CA2-198E-4C08-AD46-0442E68B4ED8}">
      <dsp:nvSpPr>
        <dsp:cNvPr id="0" name=""/>
        <dsp:cNvSpPr/>
      </dsp:nvSpPr>
      <dsp:spPr>
        <a:xfrm>
          <a:off x="9663649" y="3308228"/>
          <a:ext cx="718779" cy="718779"/>
        </a:xfrm>
        <a:prstGeom prst="downArrow">
          <a:avLst>
            <a:gd name="adj1" fmla="val 55000"/>
            <a:gd name="adj2" fmla="val 45000"/>
          </a:avLst>
        </a:prstGeom>
        <a:solidFill>
          <a:srgbClr val="00B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9825374" y="3308228"/>
        <a:ext cx="395329" cy="540881"/>
      </dsp:txXfrm>
    </dsp:sp>
    <dsp:sp modelId="{BCF93786-71D6-446D-A476-632AA27F8B26}">
      <dsp:nvSpPr>
        <dsp:cNvPr id="0" name=""/>
        <dsp:cNvSpPr/>
      </dsp:nvSpPr>
      <dsp:spPr>
        <a:xfrm>
          <a:off x="10338213" y="4579915"/>
          <a:ext cx="718779" cy="718779"/>
        </a:xfrm>
        <a:prstGeom prst="downArrow">
          <a:avLst>
            <a:gd name="adj1" fmla="val 55000"/>
            <a:gd name="adj2" fmla="val 45000"/>
          </a:avLst>
        </a:prstGeom>
        <a:solidFill>
          <a:srgbClr val="00B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10499938" y="4579915"/>
        <a:ext cx="395329" cy="540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92071-AFE2-40F8-96A8-537987DB8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DDD2A7-9C3E-4ABE-BAF8-B89D4D677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D08864-82EC-4053-B9E8-97D27A7A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574B-3C88-454D-BB2E-E88EFF9573F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D40667-3FD2-4C49-B2D3-BF107794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54CE2E-A62D-4D81-82A2-BEEFB2C6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8D9-3F43-4521-915F-FABB197DC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67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72AB2-A13D-44F3-9C8D-DB4A9A231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BF02B2-5DCE-4EE1-9AAB-23751A17D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FDFB04-F26B-4E39-BEB6-4EF131BA7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574B-3C88-454D-BB2E-E88EFF9573F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FFF648-CB93-4181-98E7-4C68D9C54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ACAA8B-31A9-48FC-8A14-8A80B414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8D9-3F43-4521-915F-FABB197DC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03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39091-A038-43F1-BB83-2CA4E19D3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02704E-EEC1-4039-865F-1CD9F3281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68473-D5C9-423E-A012-60B90462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574B-3C88-454D-BB2E-E88EFF9573F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EA09C5-709E-4AF0-BC57-1E61060D9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7BEDC-C3F8-464B-9182-0B091F9A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8D9-3F43-4521-915F-FABB197DC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80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20C79-C7AD-4D3C-A35D-25601433F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1C106F-4116-4EDA-991E-94568AF94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24431F-F4FD-40E5-9263-5DDD2C6B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574B-3C88-454D-BB2E-E88EFF9573F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B4D6E-66CF-4076-A4A1-8A1E970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ABA96C-4945-4AFB-9CE3-E651F610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8D9-3F43-4521-915F-FABB197DC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8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63FEB-07E1-49C4-A9F7-95F775A1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905329-05C4-4278-86A0-DADE4E09B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AA85D-9A6A-48BB-949B-BE93C654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574B-3C88-454D-BB2E-E88EFF9573F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4CE20E-2AB7-46EB-88FC-D3166265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6D89B4-BA72-42D9-B6EC-DBD8DFA57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8D9-3F43-4521-915F-FABB197DC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02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1F9FB-7781-45AD-924F-A2926CE6A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BA76F7-5F7D-425C-9373-CC6AEF6D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69C2D2-A2E6-4D7B-91B5-6A6A7E82F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E55C8C-2188-411C-8E11-6D855BC78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574B-3C88-454D-BB2E-E88EFF9573F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4B37E3-9EEB-41CF-99B4-ACA462099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A09463-1E43-486C-90E0-81C7B0462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8D9-3F43-4521-915F-FABB197DC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56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C164D-88B2-4362-8513-F925AFC3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370619-69CE-446C-966E-1FB2D069E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F14301-1503-4988-BEB6-A016A0C71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E6CCCA-9220-49AB-AD13-193368A80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DB3A6D-6F1F-4E46-87E0-A7D64E8EEB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91DBC0-FF27-45DD-9CF3-1A82B274E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574B-3C88-454D-BB2E-E88EFF9573F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D84CEE-A7B5-4DBE-B358-E0B9850E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9C16D7-FFE6-4DF1-B090-66ED154F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8D9-3F43-4521-915F-FABB197DC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59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1C2C2-5EE8-49EE-AA09-8115DA27A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E285E8-DB48-457D-819D-24F80386E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574B-3C88-454D-BB2E-E88EFF9573F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204563-A93F-4789-BB14-E21B5B4B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B790DD-1CAE-4336-86AE-0841BB01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8D9-3F43-4521-915F-FABB197DC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55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FB75EAB-8242-4260-B9D0-3978D2207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574B-3C88-454D-BB2E-E88EFF9573F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C94E29-8D59-4DEC-8086-D6A73103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1456BF-E98F-41AA-A70C-A875BE5E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8D9-3F43-4521-915F-FABB197DC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597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B0F74-2280-4A7B-AFA8-027C26C0A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3AB039-AF06-440F-BDE7-AB88658D0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FAB7D3-C76B-41BF-A0F4-292AA9201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A34C0B-0665-4D63-8858-EBE5649D1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574B-3C88-454D-BB2E-E88EFF9573F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395B00-23F1-4384-BFFE-05980D74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30A1F-341E-4AF3-9CCF-E4D4EEDF2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8D9-3F43-4521-915F-FABB197DC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002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657455-24E6-4EEB-B079-C64943B76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5D86DC-DA92-4621-8641-04E755B60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5108F1-58F4-43E1-B78D-14FC7032B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012217-F5A2-4C9B-9A89-A0D4F4902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574B-3C88-454D-BB2E-E88EFF9573F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53495A-A7B3-42C3-91E2-0B1278B4A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74681F-7239-4633-B4A0-A51166CF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8D9-3F43-4521-915F-FABB197DC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959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05BD8-1919-4FCA-8FF9-113ACFC87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05B2CF-144F-45B5-980E-E46C08168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87D5AA-80A5-462C-9041-E126C5DCD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0574B-3C88-454D-BB2E-E88EFF9573F5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BEA020-E4C8-4A66-8BA9-C7635CBC59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E5CBEF-9256-4D39-997C-CB922E6D4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248D9-3F43-4521-915F-FABB197DC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50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3278DE-321F-4589-959E-DA742F6B1FA9}"/>
              </a:ext>
            </a:extLst>
          </p:cNvPr>
          <p:cNvSpPr/>
          <p:nvPr/>
        </p:nvSpPr>
        <p:spPr>
          <a:xfrm>
            <a:off x="327498" y="335845"/>
            <a:ext cx="115370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ahnschrift SemiCondensed" panose="020B0502040204020203" pitchFamily="34" charset="0"/>
              </a:rPr>
              <a:t>Министерство науки и высшего образования РФ</a:t>
            </a:r>
            <a:r>
              <a:rPr lang="en-US" dirty="0">
                <a:latin typeface="Bahnschrift SemiCondensed" panose="020B0502040204020203" pitchFamily="34" charset="0"/>
              </a:rPr>
              <a:t>                                                                                 </a:t>
            </a:r>
            <a:r>
              <a:rPr lang="ru-RU" dirty="0">
                <a:latin typeface="Bahnschrift SemiCondensed" panose="020B0502040204020203" pitchFamily="34" charset="0"/>
              </a:rPr>
              <a:t>Российская академия наук</a:t>
            </a: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r>
              <a:rPr lang="ru-RU" dirty="0">
                <a:latin typeface="Bahnschrift SemiCondensed" panose="020B0502040204020203" pitchFamily="34" charset="0"/>
              </a:rPr>
              <a:t>ФГБНУ «Федеральный научный центр «Кабардино-Балкарский</a:t>
            </a:r>
          </a:p>
          <a:p>
            <a:pPr algn="ctr"/>
            <a:r>
              <a:rPr lang="ru-RU" dirty="0">
                <a:latin typeface="Bahnschrift SemiCondensed" panose="020B0502040204020203" pitchFamily="34" charset="0"/>
              </a:rPr>
              <a:t>научный центр РАН»</a:t>
            </a: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r>
              <a:rPr lang="ru-RU" sz="3600" b="1" dirty="0">
                <a:latin typeface="Bahnschrift SemiCondensed" panose="020B0502040204020203" pitchFamily="34" charset="0"/>
              </a:rPr>
              <a:t>СЕРВИС РОБОТИЗИРОВАННЫХ ПАРКОВОК «УМНОГО ГОРОДА» </a:t>
            </a:r>
            <a:r>
              <a:rPr lang="ru-RU" sz="3600" b="1" dirty="0" err="1">
                <a:latin typeface="Bahnschrift SemiCondensed" panose="020B0502040204020203" pitchFamily="34" charset="0"/>
              </a:rPr>
              <a:t>СитиМультиБот.С</a:t>
            </a:r>
            <a:endParaRPr lang="ru-RU" sz="3600" b="1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endParaRPr lang="ru-RU" dirty="0">
              <a:latin typeface="Bahnschrift SemiCondensed" panose="020B0502040204020203" pitchFamily="34" charset="0"/>
            </a:endParaRPr>
          </a:p>
          <a:p>
            <a:pPr algn="ctr"/>
            <a:r>
              <a:rPr lang="ru-RU" dirty="0">
                <a:latin typeface="Bahnschrift SemiCondensed" panose="020B0502040204020203" pitchFamily="34" charset="0"/>
              </a:rPr>
              <a:t>Нальчик, 2025 г.</a:t>
            </a:r>
          </a:p>
        </p:txBody>
      </p:sp>
    </p:spTree>
    <p:extLst>
      <p:ext uri="{BB962C8B-B14F-4D97-AF65-F5344CB8AC3E}">
        <p14:creationId xmlns:p14="http://schemas.microsoft.com/office/powerpoint/2010/main" val="2274824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РОБОТ_ПАРКОВЩИК">
            <a:hlinkClick r:id="" action="ppaction://media"/>
            <a:extLst>
              <a:ext uri="{FF2B5EF4-FFF2-40B4-BE49-F238E27FC236}">
                <a16:creationId xmlns:a16="http://schemas.microsoft.com/office/drawing/2014/main" id="{FC40B046-4C08-4607-841A-5F44A78621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D51C8D-7305-4B68-9B0A-4E405F9D8D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9" y="2622201"/>
            <a:ext cx="720000" cy="72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3F0F18-1DAE-4DEF-8804-21BAAF3305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9" y="4916099"/>
            <a:ext cx="720000" cy="72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8408D8-8216-47DD-85DA-E453843537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9" y="3824394"/>
            <a:ext cx="720000" cy="720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1EE79E9-7376-417C-A1FD-5A32DDC2C0E3}"/>
              </a:ext>
            </a:extLst>
          </p:cNvPr>
          <p:cNvSpPr/>
          <p:nvPr/>
        </p:nvSpPr>
        <p:spPr>
          <a:xfrm>
            <a:off x="1485622" y="2494884"/>
            <a:ext cx="569095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kern="0" spc="-50" dirty="0">
                <a:latin typeface="Bahnschrift SemiCondensed" panose="020B0502040204020203" pitchFamily="34" charset="0"/>
              </a:rPr>
              <a:t>360000, Российская Федерация, </a:t>
            </a:r>
            <a:endParaRPr lang="en-US" sz="2300" kern="0" spc="-50" dirty="0">
              <a:latin typeface="Bahnschrift SemiCondensed" panose="020B0502040204020203" pitchFamily="34" charset="0"/>
            </a:endParaRPr>
          </a:p>
          <a:p>
            <a:r>
              <a:rPr lang="ru-RU" sz="2300" kern="0" spc="-50" dirty="0">
                <a:latin typeface="Bahnschrift SemiCondensed" panose="020B0502040204020203" pitchFamily="34" charset="0"/>
              </a:rPr>
              <a:t>Кабардино-Балкарская республика, г. Нальчик, </a:t>
            </a:r>
            <a:endParaRPr lang="en-US" sz="2300" kern="0" spc="-50" dirty="0">
              <a:latin typeface="Bahnschrift SemiCondensed" panose="020B0502040204020203" pitchFamily="34" charset="0"/>
            </a:endParaRPr>
          </a:p>
          <a:p>
            <a:r>
              <a:rPr lang="ru-RU" sz="2300" kern="0" spc="-50" dirty="0">
                <a:latin typeface="Bahnschrift SemiCondensed" panose="020B0502040204020203" pitchFamily="34" charset="0"/>
              </a:rPr>
              <a:t>ул. </a:t>
            </a:r>
            <a:r>
              <a:rPr lang="ru-RU" sz="2300" kern="0" spc="-50" dirty="0" err="1">
                <a:latin typeface="Bahnschrift SemiCondensed" panose="020B0502040204020203" pitchFamily="34" charset="0"/>
              </a:rPr>
              <a:t>Балкарова</a:t>
            </a:r>
            <a:r>
              <a:rPr lang="ru-RU" sz="2300" kern="0" spc="-50" dirty="0">
                <a:latin typeface="Bahnschrift SemiCondensed" panose="020B0502040204020203" pitchFamily="34" charset="0"/>
              </a:rPr>
              <a:t> 2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5416AD7-22E6-412F-80B6-7D5EDBFEF638}"/>
              </a:ext>
            </a:extLst>
          </p:cNvPr>
          <p:cNvSpPr/>
          <p:nvPr/>
        </p:nvSpPr>
        <p:spPr>
          <a:xfrm>
            <a:off x="1485622" y="4829823"/>
            <a:ext cx="250025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kern="0" spc="-50" dirty="0">
                <a:latin typeface="Bahnschrift SemiCondensed" panose="020B0502040204020203" pitchFamily="34" charset="0"/>
              </a:rPr>
              <a:t>kbncran@mail.ru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A42AD0F-9DAB-4083-983E-680FFE4B9890}"/>
              </a:ext>
            </a:extLst>
          </p:cNvPr>
          <p:cNvSpPr/>
          <p:nvPr/>
        </p:nvSpPr>
        <p:spPr>
          <a:xfrm>
            <a:off x="1485622" y="5344181"/>
            <a:ext cx="264192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kern="0" spc="-50" dirty="0">
                <a:latin typeface="Bahnschrift SemiCondensed" panose="020B0502040204020203" pitchFamily="34" charset="0"/>
              </a:rPr>
              <a:t>+7 (866) 242-65-62</a:t>
            </a:r>
            <a:endParaRPr lang="ru-RU" sz="2300" kern="0" spc="-50" dirty="0">
              <a:latin typeface="Bahnschrift SemiCondensed" panose="020B0502040204020203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145CE5D-8B71-4958-973C-86CCB9724AF7}"/>
              </a:ext>
            </a:extLst>
          </p:cNvPr>
          <p:cNvSpPr/>
          <p:nvPr/>
        </p:nvSpPr>
        <p:spPr>
          <a:xfrm>
            <a:off x="1485622" y="3843074"/>
            <a:ext cx="310645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kern="0" spc="-50" dirty="0">
                <a:latin typeface="Bahnschrift SemiCondensed" panose="020B0502040204020203" pitchFamily="34" charset="0"/>
              </a:rPr>
              <a:t>https://www.kbncran.ru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3BFE5F3-023D-4D23-8BA4-2A0DAB1A0CB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48698" y="1821001"/>
            <a:ext cx="4587389" cy="458738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BCC3316-D2CB-4A2E-98B2-10D0F672B400}"/>
              </a:ext>
            </a:extLst>
          </p:cNvPr>
          <p:cNvSpPr/>
          <p:nvPr/>
        </p:nvSpPr>
        <p:spPr>
          <a:xfrm>
            <a:off x="3581267" y="231757"/>
            <a:ext cx="50294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4000" b="1" dirty="0">
                <a:latin typeface="Bahnschrift SemiCondensed" panose="020B0502040204020203" pitchFamily="34" charset="0"/>
              </a:rPr>
              <a:t>Контакты</a:t>
            </a:r>
            <a:endParaRPr lang="ru-RU" sz="4000" b="1" dirty="0">
              <a:solidFill>
                <a:srgbClr val="000000"/>
              </a:solidFill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829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94B916-908F-4ACA-86A8-46C093BE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18" y="2478784"/>
            <a:ext cx="3077303" cy="19004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AC02A0-9F7E-4B6E-B8EA-BE1ABB5B4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028" y="2132798"/>
            <a:ext cx="1406171" cy="25924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A3C792-D9F9-41F9-B235-A8D368A0ABA6}"/>
              </a:ext>
            </a:extLst>
          </p:cNvPr>
          <p:cNvSpPr/>
          <p:nvPr/>
        </p:nvSpPr>
        <p:spPr>
          <a:xfrm>
            <a:off x="4746462" y="6107688"/>
            <a:ext cx="3236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Bahnschrift SemiCondensed" panose="020B0502040204020203" pitchFamily="34" charset="0"/>
              </a:rPr>
              <a:t>Робот-парковщик</a:t>
            </a:r>
            <a:endParaRPr lang="en-US" sz="2400" dirty="0">
              <a:latin typeface="Bahnschrift SemiCondensed" panose="020B0502040204020203" pitchFamily="34" charset="0"/>
            </a:endParaRPr>
          </a:p>
          <a:p>
            <a:pPr algn="ctr"/>
            <a:endParaRPr lang="ru-RU" sz="2400" b="1" dirty="0">
              <a:latin typeface="Bahnschrift SemiCondensed" panose="020B050204020402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4DBDD7-A330-4EBC-BE40-344127B1BA67}"/>
              </a:ext>
            </a:extLst>
          </p:cNvPr>
          <p:cNvSpPr/>
          <p:nvPr/>
        </p:nvSpPr>
        <p:spPr>
          <a:xfrm>
            <a:off x="488818" y="5026397"/>
            <a:ext cx="3077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Bahnschrift SemiCondensed" panose="020B0502040204020203" pitchFamily="34" charset="0"/>
              </a:rPr>
              <a:t>Приложение для владельцев парковки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F98BC0-4678-47BD-80A8-3ACC3514D963}"/>
              </a:ext>
            </a:extLst>
          </p:cNvPr>
          <p:cNvSpPr/>
          <p:nvPr/>
        </p:nvSpPr>
        <p:spPr>
          <a:xfrm>
            <a:off x="8545299" y="5026396"/>
            <a:ext cx="3236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Bahnschrift SemiCondensed" panose="020B0502040204020203" pitchFamily="34" charset="0"/>
              </a:rPr>
              <a:t>Мобильное приложение для автомобилистов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6EB2330-5405-4D09-AF0A-F18F5D60A6DD}"/>
              </a:ext>
            </a:extLst>
          </p:cNvPr>
          <p:cNvSpPr/>
          <p:nvPr/>
        </p:nvSpPr>
        <p:spPr>
          <a:xfrm>
            <a:off x="986018" y="253309"/>
            <a:ext cx="10219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4000" b="1" dirty="0">
                <a:latin typeface="Bahnschrift SemiCondensed" panose="020B0502040204020203" pitchFamily="34" charset="0"/>
              </a:rPr>
              <a:t>Состав сервиса "</a:t>
            </a:r>
            <a:r>
              <a:rPr lang="ru-RU" sz="4000" b="1" dirty="0" err="1">
                <a:latin typeface="Bahnschrift SemiCondensed" panose="020B0502040204020203" pitchFamily="34" charset="0"/>
              </a:rPr>
              <a:t>Ситимультибот.С</a:t>
            </a:r>
            <a:r>
              <a:rPr lang="ru-RU" sz="4000" b="1" dirty="0">
                <a:latin typeface="Bahnschrift SemiCondensed" panose="020B0502040204020203" pitchFamily="34" charset="0"/>
              </a:rPr>
              <a:t>"</a:t>
            </a:r>
            <a:endParaRPr lang="ru-RU" sz="4000" b="1" dirty="0">
              <a:solidFill>
                <a:srgbClr val="000000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D3A6BA-AA98-45C6-B5A4-4AFEAE52E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949" y="1180869"/>
            <a:ext cx="3695115" cy="492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1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77A2EB-EB45-437D-86C3-350D89361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92" t="3114" r="15900" b="21273"/>
          <a:stretch/>
        </p:blipFill>
        <p:spPr>
          <a:xfrm>
            <a:off x="2418945" y="701042"/>
            <a:ext cx="7354110" cy="46060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B96CDE-C4A7-4D85-9A04-31A9CD9347D6}"/>
              </a:ext>
            </a:extLst>
          </p:cNvPr>
          <p:cNvSpPr/>
          <p:nvPr/>
        </p:nvSpPr>
        <p:spPr>
          <a:xfrm>
            <a:off x="486482" y="5484364"/>
            <a:ext cx="11219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ahnschrift SemiCondensed" panose="020B0502040204020203" pitchFamily="34" charset="0"/>
              </a:rPr>
              <a:t>Робот-парковщик</a:t>
            </a:r>
            <a:r>
              <a:rPr lang="en-US" sz="2400" b="1" dirty="0">
                <a:latin typeface="Bahnschrift SemiCondensed" panose="020B0502040204020203" pitchFamily="34" charset="0"/>
              </a:rPr>
              <a:t> (</a:t>
            </a:r>
            <a:r>
              <a:rPr lang="ru-RU" sz="2400" b="1" dirty="0">
                <a:latin typeface="Bahnschrift SemiCondensed" panose="020B0502040204020203" pitchFamily="34" charset="0"/>
              </a:rPr>
              <a:t>модификация 1 «Щит»)</a:t>
            </a:r>
          </a:p>
          <a:p>
            <a:pPr algn="ctr"/>
            <a:r>
              <a:rPr lang="ru-RU" sz="2400" dirty="0">
                <a:latin typeface="Bahnschrift SemiCondensed" panose="020B0502040204020203" pitchFamily="34" charset="0"/>
              </a:rPr>
              <a:t>Управление с помощью пульта</a:t>
            </a:r>
            <a:endParaRPr lang="en-US" sz="2400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69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D5F8B9-719A-48B0-BCEE-F5B7E4880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00" t="27049" r="11326" b="6853"/>
          <a:stretch/>
        </p:blipFill>
        <p:spPr>
          <a:xfrm>
            <a:off x="5789971" y="144745"/>
            <a:ext cx="5586153" cy="50275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35A56E-8C5B-4E14-B8EE-660F8C51B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95" t="10123" r="24859" b="14178"/>
          <a:stretch/>
        </p:blipFill>
        <p:spPr>
          <a:xfrm>
            <a:off x="2329171" y="245216"/>
            <a:ext cx="1704108" cy="492706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73F0E3-1680-4334-89FC-82A3CCD334AB}"/>
              </a:ext>
            </a:extLst>
          </p:cNvPr>
          <p:cNvSpPr/>
          <p:nvPr/>
        </p:nvSpPr>
        <p:spPr>
          <a:xfrm>
            <a:off x="486482" y="5166078"/>
            <a:ext cx="11219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ahnschrift SemiCondensed" panose="020B0502040204020203" pitchFamily="34" charset="0"/>
              </a:rPr>
              <a:t>Робот-парковщик</a:t>
            </a:r>
            <a:r>
              <a:rPr lang="en-US" sz="2400" b="1" dirty="0">
                <a:latin typeface="Bahnschrift SemiCondensed" panose="020B0502040204020203" pitchFamily="34" charset="0"/>
              </a:rPr>
              <a:t> (</a:t>
            </a:r>
            <a:r>
              <a:rPr lang="ru-RU" sz="2400" b="1" dirty="0">
                <a:latin typeface="Bahnschrift SemiCondensed" panose="020B0502040204020203" pitchFamily="34" charset="0"/>
              </a:rPr>
              <a:t>модификация 2 «Фламинго»)</a:t>
            </a:r>
          </a:p>
          <a:p>
            <a:pPr algn="ctr"/>
            <a:r>
              <a:rPr lang="ru-RU" sz="2400" dirty="0">
                <a:latin typeface="Bahnschrift SemiCondensed" panose="020B0502040204020203" pitchFamily="34" charset="0"/>
              </a:rPr>
              <a:t>Управление с помощью пульта или звонка на номер мобильного телефона. </a:t>
            </a:r>
            <a:r>
              <a:rPr lang="en-US" sz="2400" dirty="0">
                <a:latin typeface="Bahnschrift SemiCondensed" panose="020B0502040204020203" pitchFamily="34" charset="0"/>
              </a:rPr>
              <a:t>C</a:t>
            </a:r>
            <a:r>
              <a:rPr lang="ru-RU" sz="2400" dirty="0" err="1">
                <a:latin typeface="Bahnschrift SemiCondensed" panose="020B0502040204020203" pitchFamily="34" charset="0"/>
              </a:rPr>
              <a:t>истема</a:t>
            </a:r>
            <a:r>
              <a:rPr lang="ru-RU" sz="2400" dirty="0">
                <a:latin typeface="Bahnschrift SemiCondensed" panose="020B0502040204020203" pitchFamily="34" charset="0"/>
              </a:rPr>
              <a:t> безопасности (датчики наличия автомобиля, датчик вскрытия корпуса, сигнализация)</a:t>
            </a:r>
            <a:endParaRPr lang="en-US" sz="2400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788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7630D5-ED88-4835-ACD9-1F6F5DAE4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95" b="20865"/>
          <a:stretch/>
        </p:blipFill>
        <p:spPr>
          <a:xfrm>
            <a:off x="210329" y="1595481"/>
            <a:ext cx="3857625" cy="31025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290D91-79DF-4772-B089-21D1C0375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54" y="1313248"/>
            <a:ext cx="2612764" cy="36670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DE8DF0-3F4E-4D68-8134-8A0CA83BC7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79" b="36085"/>
          <a:stretch/>
        </p:blipFill>
        <p:spPr>
          <a:xfrm>
            <a:off x="7331826" y="678771"/>
            <a:ext cx="4649845" cy="430151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D0EB74-EC5B-49B8-979A-08678A9F7483}"/>
              </a:ext>
            </a:extLst>
          </p:cNvPr>
          <p:cNvSpPr/>
          <p:nvPr/>
        </p:nvSpPr>
        <p:spPr>
          <a:xfrm>
            <a:off x="486482" y="5138072"/>
            <a:ext cx="11219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ahnschrift SemiCondensed" panose="020B0502040204020203" pitchFamily="34" charset="0"/>
              </a:rPr>
              <a:t>Робот-парковщик</a:t>
            </a:r>
            <a:r>
              <a:rPr lang="en-US" sz="2400" b="1" dirty="0">
                <a:latin typeface="Bahnschrift SemiCondensed" panose="020B0502040204020203" pitchFamily="34" charset="0"/>
              </a:rPr>
              <a:t> (</a:t>
            </a:r>
            <a:r>
              <a:rPr lang="ru-RU" sz="2400" b="1" dirty="0">
                <a:latin typeface="Bahnschrift SemiCondensed" panose="020B0502040204020203" pitchFamily="34" charset="0"/>
              </a:rPr>
              <a:t>модификация 3 «Сова»)</a:t>
            </a:r>
          </a:p>
          <a:p>
            <a:pPr algn="ctr"/>
            <a:r>
              <a:rPr lang="ru-RU" sz="2400" dirty="0">
                <a:latin typeface="Bahnschrift SemiCondensed" panose="020B0502040204020203" pitchFamily="34" charset="0"/>
              </a:rPr>
              <a:t>Подключение к веб-сервису сбора данных. Возможность бронирования. Управление через приложение. Автоматическое срабатывание по данным </a:t>
            </a:r>
            <a:r>
              <a:rPr lang="en-US" sz="2400" dirty="0">
                <a:latin typeface="Bahnschrift SemiCondensed" panose="020B0502040204020203" pitchFamily="34" charset="0"/>
              </a:rPr>
              <a:t>GPS</a:t>
            </a:r>
            <a:r>
              <a:rPr lang="ru-RU" sz="2400" dirty="0">
                <a:latin typeface="Bahnschrift SemiCondensed" panose="020B0502040204020203" pitchFamily="34" charset="0"/>
              </a:rPr>
              <a:t> датчиков</a:t>
            </a:r>
            <a:endParaRPr lang="en-US" sz="2400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15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A65976B-F69A-4072-9345-7DA7F8E69F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5295220"/>
              </p:ext>
            </p:extLst>
          </p:nvPr>
        </p:nvGraphicFramePr>
        <p:xfrm>
          <a:off x="272374" y="529758"/>
          <a:ext cx="11731558" cy="6143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E55385C-E415-4414-B01F-7B4AA094053D}"/>
              </a:ext>
            </a:extLst>
          </p:cNvPr>
          <p:cNvSpPr txBox="1"/>
          <p:nvPr/>
        </p:nvSpPr>
        <p:spPr>
          <a:xfrm>
            <a:off x="4444420" y="0"/>
            <a:ext cx="338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Bahnschrift SemiCondensed" panose="020B0502040204020203" pitchFamily="34" charset="0"/>
              </a:rPr>
              <a:t>План реализации проекта</a:t>
            </a:r>
            <a:endParaRPr lang="en-US" sz="2400" b="1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507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87CDE-CC58-4BC2-A6DF-EE5F0A2E24BC}"/>
              </a:ext>
            </a:extLst>
          </p:cNvPr>
          <p:cNvSpPr txBox="1">
            <a:spLocks/>
          </p:cNvSpPr>
          <p:nvPr/>
        </p:nvSpPr>
        <p:spPr>
          <a:xfrm>
            <a:off x="2144688" y="20593"/>
            <a:ext cx="7344816" cy="72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000"/>
              </a:lnSpc>
            </a:pP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Condensed" panose="020B0502040204020203" pitchFamily="34" charset="0"/>
                <a:ea typeface="Roboto Condensed" panose="02000000000000000000" pitchFamily="2" charset="0"/>
              </a:rPr>
              <a:t>Потенциальные потребители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ABC55B-CCCA-47E3-902B-473101B610CB}"/>
              </a:ext>
            </a:extLst>
          </p:cNvPr>
          <p:cNvGrpSpPr/>
          <p:nvPr/>
        </p:nvGrpSpPr>
        <p:grpSpPr>
          <a:xfrm>
            <a:off x="100057" y="1054684"/>
            <a:ext cx="11991426" cy="5316933"/>
            <a:chOff x="338880" y="1693962"/>
            <a:chExt cx="9076166" cy="3771800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E137920-815A-4300-B3BF-C9613242AE0F}"/>
                </a:ext>
              </a:extLst>
            </p:cNvPr>
            <p:cNvSpPr/>
            <p:nvPr/>
          </p:nvSpPr>
          <p:spPr>
            <a:xfrm>
              <a:off x="3764868" y="1693962"/>
              <a:ext cx="3240360" cy="3771800"/>
            </a:xfrm>
            <a:prstGeom prst="roundRect">
              <a:avLst>
                <a:gd name="adj" fmla="val 2323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520000" algn="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CFEBB72-E7A4-4889-9266-CCF530F0E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886" y="2105914"/>
              <a:ext cx="2826723" cy="2852936"/>
            </a:xfrm>
            <a:prstGeom prst="rect">
              <a:avLst/>
            </a:prstGeom>
          </p:spPr>
        </p:pic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5976E67-B898-4C34-ADE6-55E1028063F9}"/>
                </a:ext>
              </a:extLst>
            </p:cNvPr>
            <p:cNvSpPr/>
            <p:nvPr/>
          </p:nvSpPr>
          <p:spPr>
            <a:xfrm>
              <a:off x="7185248" y="1693962"/>
              <a:ext cx="2229798" cy="3771800"/>
            </a:xfrm>
            <a:prstGeom prst="roundRect">
              <a:avLst>
                <a:gd name="adj" fmla="val 2323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520000" algn="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300C323-8D6C-4A59-830D-FF5C77BC0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1312" y="2105914"/>
              <a:ext cx="1154902" cy="3168352"/>
            </a:xfrm>
            <a:prstGeom prst="rect">
              <a:avLst/>
            </a:prstGeom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DB5C9E8F-9C35-4423-8997-921B3DEEA287}"/>
                </a:ext>
              </a:extLst>
            </p:cNvPr>
            <p:cNvSpPr/>
            <p:nvPr/>
          </p:nvSpPr>
          <p:spPr>
            <a:xfrm>
              <a:off x="338880" y="1693962"/>
              <a:ext cx="3240360" cy="3771800"/>
            </a:xfrm>
            <a:prstGeom prst="roundRect">
              <a:avLst>
                <a:gd name="adj" fmla="val 2323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520000" algn="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85B56E8-36A5-4FD1-9960-0EE92EE48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51" y="2083793"/>
              <a:ext cx="2531112" cy="2690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9768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9A0B4-CE80-4301-957F-EFD390CCD4FB}"/>
              </a:ext>
            </a:extLst>
          </p:cNvPr>
          <p:cNvSpPr txBox="1">
            <a:spLocks/>
          </p:cNvSpPr>
          <p:nvPr/>
        </p:nvSpPr>
        <p:spPr>
          <a:xfrm>
            <a:off x="409802" y="488042"/>
            <a:ext cx="7344816" cy="72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Condensed" panose="020B0502040204020203" pitchFamily="34" charset="0"/>
                <a:ea typeface="Roboto Condensed" panose="02000000000000000000" pitchFamily="2" charset="0"/>
              </a:rPr>
              <a:t>Рынок РФ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CCE44B2-6E1F-4380-B1D2-9C72F225838C}"/>
              </a:ext>
            </a:extLst>
          </p:cNvPr>
          <p:cNvSpPr/>
          <p:nvPr/>
        </p:nvSpPr>
        <p:spPr>
          <a:xfrm>
            <a:off x="1032857" y="1492076"/>
            <a:ext cx="4588809" cy="892472"/>
          </a:xfrm>
          <a:prstGeom prst="roundRect">
            <a:avLst>
              <a:gd name="adj" fmla="val 2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520000" algn="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Потенциальная ёмкость рынка роботов-парковщиков – </a:t>
            </a:r>
            <a:r>
              <a:rPr lang="ru-RU" sz="1600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14,7 млн ед.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что составляет </a:t>
            </a:r>
            <a:r>
              <a:rPr lang="ru-RU" sz="1600" dirty="0">
                <a:solidFill>
                  <a:srgbClr val="4472C4"/>
                </a:solidFill>
                <a:latin typeface="Bahnschrift SemiBold SemiConden" panose="020B0502040204020203" pitchFamily="34" charset="0"/>
              </a:rPr>
              <a:t>около</a:t>
            </a:r>
            <a:r>
              <a:rPr lang="ru-RU" sz="1600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 2 500 млрд руб.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25C3A5D-17FD-4441-92EE-0C52C63DA2D6}"/>
              </a:ext>
            </a:extLst>
          </p:cNvPr>
          <p:cNvSpPr/>
          <p:nvPr/>
        </p:nvSpPr>
        <p:spPr>
          <a:xfrm>
            <a:off x="1048882" y="2427098"/>
            <a:ext cx="4588809" cy="892472"/>
          </a:xfrm>
          <a:prstGeom prst="roundRect">
            <a:avLst>
              <a:gd name="adj" fmla="val 2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520000" algn="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Доступная ёмкость рынка роботов-парковщиков –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ru-RU" sz="1600" dirty="0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1 617 тыс. ед.</a:t>
            </a:r>
            <a:r>
              <a:rPr lang="ru-RU" sz="1600" dirty="0">
                <a:solidFill>
                  <a:schemeClr val="tx1"/>
                </a:solidFill>
                <a:latin typeface="Bahnschrift Light" panose="020B0502040204020203" pitchFamily="34" charset="0"/>
              </a:rPr>
              <a:t>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что составляет около </a:t>
            </a:r>
            <a:r>
              <a:rPr lang="ru-RU" sz="1600" dirty="0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280 млрд руб.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AB68F91-E2C5-4AA4-81D7-BECF3C6F36E4}"/>
              </a:ext>
            </a:extLst>
          </p:cNvPr>
          <p:cNvSpPr/>
          <p:nvPr/>
        </p:nvSpPr>
        <p:spPr>
          <a:xfrm>
            <a:off x="5900697" y="4172608"/>
            <a:ext cx="4588809" cy="892472"/>
          </a:xfrm>
          <a:prstGeom prst="roundRect">
            <a:avLst>
              <a:gd name="adj" fmla="val 2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520000" algn="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Потенциальная ёмкость рынка услуг сервиса – </a:t>
            </a:r>
            <a:r>
              <a:rPr lang="ru-RU" sz="1600" dirty="0">
                <a:solidFill>
                  <a:srgbClr val="00B050"/>
                </a:solidFill>
                <a:latin typeface="Bahnschrift SemiBold SemiConden" panose="020B0502040204020203" pitchFamily="34" charset="0"/>
              </a:rPr>
              <a:t>около 5 512,5 млрд. руб.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3F5BFFE-2ACF-449F-8E8A-6162448710FC}"/>
              </a:ext>
            </a:extLst>
          </p:cNvPr>
          <p:cNvSpPr/>
          <p:nvPr/>
        </p:nvSpPr>
        <p:spPr>
          <a:xfrm>
            <a:off x="5916722" y="5107630"/>
            <a:ext cx="4588809" cy="892472"/>
          </a:xfrm>
          <a:prstGeom prst="roundRect">
            <a:avLst>
              <a:gd name="adj" fmla="val 2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520000" algn="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Доступная ёмкость рынка услуг сервиса – </a:t>
            </a:r>
            <a:r>
              <a:rPr lang="ru-RU" sz="1600" dirty="0">
                <a:solidFill>
                  <a:srgbClr val="FA36D9"/>
                </a:solidFill>
                <a:latin typeface="Bahnschrift SemiBold SemiConden" panose="020B0502040204020203" pitchFamily="34" charset="0"/>
              </a:rPr>
              <a:t>около 600 млрд. руб.</a:t>
            </a:r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162D534B-5E22-4A6D-84B2-BEC2F101046C}"/>
              </a:ext>
            </a:extLst>
          </p:cNvPr>
          <p:cNvSpPr/>
          <p:nvPr/>
        </p:nvSpPr>
        <p:spPr>
          <a:xfrm rot="5400000">
            <a:off x="5743179" y="1870805"/>
            <a:ext cx="180020" cy="1350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27721949-8CAA-4F54-82AD-93A38DC6F8D1}"/>
              </a:ext>
            </a:extLst>
          </p:cNvPr>
          <p:cNvSpPr/>
          <p:nvPr/>
        </p:nvSpPr>
        <p:spPr>
          <a:xfrm rot="5400000">
            <a:off x="5743179" y="2805827"/>
            <a:ext cx="180020" cy="13501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AB8CC463-653D-4900-BB46-F18B08412C25}"/>
              </a:ext>
            </a:extLst>
          </p:cNvPr>
          <p:cNvSpPr/>
          <p:nvPr/>
        </p:nvSpPr>
        <p:spPr>
          <a:xfrm rot="5400000" flipV="1">
            <a:off x="5650269" y="4507041"/>
            <a:ext cx="180022" cy="152401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DC60FA3C-4807-48D0-A302-1BD6162DD9E8}"/>
              </a:ext>
            </a:extLst>
          </p:cNvPr>
          <p:cNvSpPr/>
          <p:nvPr/>
        </p:nvSpPr>
        <p:spPr>
          <a:xfrm rot="5400000" flipV="1">
            <a:off x="5650268" y="5442063"/>
            <a:ext cx="180023" cy="152401"/>
          </a:xfrm>
          <a:prstGeom prst="triangle">
            <a:avLst/>
          </a:prstGeom>
          <a:solidFill>
            <a:srgbClr val="FA3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518456-7EB8-4A64-BC15-D0B5E8D7F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993" y="216243"/>
            <a:ext cx="1934471" cy="11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CEF9A578-0BD6-4317-A421-9BEC5E2F010C}"/>
              </a:ext>
            </a:extLst>
          </p:cNvPr>
          <p:cNvGraphicFramePr>
            <a:graphicFrameLocks/>
          </p:cNvGraphicFramePr>
          <p:nvPr/>
        </p:nvGraphicFramePr>
        <p:xfrm>
          <a:off x="5664078" y="1133649"/>
          <a:ext cx="4273551" cy="2604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C474E367-C127-4E51-B789-43E50C498F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464483"/>
              </p:ext>
            </p:extLst>
          </p:nvPr>
        </p:nvGraphicFramePr>
        <p:xfrm>
          <a:off x="5397016" y="748247"/>
          <a:ext cx="5596169" cy="3357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E8F14D13-52CD-4CAC-8093-3DA7BA469D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346277"/>
              </p:ext>
            </p:extLst>
          </p:nvPr>
        </p:nvGraphicFramePr>
        <p:xfrm>
          <a:off x="482089" y="3442264"/>
          <a:ext cx="5690344" cy="3330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33798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5CB96-5FA3-4D93-B5CB-26A2DDEE5D9B}"/>
              </a:ext>
            </a:extLst>
          </p:cNvPr>
          <p:cNvSpPr txBox="1">
            <a:spLocks/>
          </p:cNvSpPr>
          <p:nvPr/>
        </p:nvSpPr>
        <p:spPr>
          <a:xfrm>
            <a:off x="344488" y="375603"/>
            <a:ext cx="7344816" cy="72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Condensed" panose="020B0502040204020203" pitchFamily="34" charset="0"/>
                <a:ea typeface="Roboto Condensed" panose="02000000000000000000" pitchFamily="2" charset="0"/>
              </a:rPr>
              <a:t>Рынок по миру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72D03F5-0AF8-4106-97D4-E21817580DED}"/>
              </a:ext>
            </a:extLst>
          </p:cNvPr>
          <p:cNvSpPr/>
          <p:nvPr/>
        </p:nvSpPr>
        <p:spPr>
          <a:xfrm>
            <a:off x="1228160" y="1417189"/>
            <a:ext cx="4588809" cy="892472"/>
          </a:xfrm>
          <a:prstGeom prst="roundRect">
            <a:avLst>
              <a:gd name="adj" fmla="val 2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520000" algn="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Потенциальная ёмкость рынка роботов-парковщиков – </a:t>
            </a:r>
            <a:r>
              <a:rPr lang="ru-RU" sz="1600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574 млн ед.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SemiBold SemiConden" panose="020B0502040204020203" pitchFamily="34" charset="0"/>
              </a:rPr>
              <a:t>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что составляет </a:t>
            </a:r>
            <a:r>
              <a:rPr lang="ru-RU" sz="1600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около  100 трлн  руб.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BBED91C-FCE5-4607-B80E-8ACF2FF54DC9}"/>
              </a:ext>
            </a:extLst>
          </p:cNvPr>
          <p:cNvSpPr/>
          <p:nvPr/>
        </p:nvSpPr>
        <p:spPr>
          <a:xfrm>
            <a:off x="1244185" y="2352211"/>
            <a:ext cx="4588809" cy="892472"/>
          </a:xfrm>
          <a:prstGeom prst="roundRect">
            <a:avLst>
              <a:gd name="adj" fmla="val 2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520000" algn="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Доступная ёмкость рынка роботов-парковщиков –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 50 млн ед.</a:t>
            </a:r>
            <a:r>
              <a:rPr lang="ru-RU" sz="1600" dirty="0">
                <a:solidFill>
                  <a:schemeClr val="tx1"/>
                </a:solidFill>
                <a:latin typeface="Bahnschrift Light" panose="020B0502040204020203" pitchFamily="34" charset="0"/>
              </a:rPr>
              <a:t>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что составляет около 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2 500 млрд руб.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50F0A4E-865A-40C1-8237-B6A4D2E9BB5D}"/>
              </a:ext>
            </a:extLst>
          </p:cNvPr>
          <p:cNvSpPr/>
          <p:nvPr/>
        </p:nvSpPr>
        <p:spPr>
          <a:xfrm>
            <a:off x="5035967" y="3958932"/>
            <a:ext cx="4588809" cy="892472"/>
          </a:xfrm>
          <a:prstGeom prst="roundRect">
            <a:avLst>
              <a:gd name="adj" fmla="val 2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520000" algn="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Потенциальная ёмкость от предоставления услуг сервиса – </a:t>
            </a:r>
            <a:r>
              <a:rPr lang="ru-RU" sz="1600" dirty="0">
                <a:solidFill>
                  <a:schemeClr val="accent6"/>
                </a:solidFill>
                <a:latin typeface="Bahnschrift SemiBold SemiConden" panose="020B0502040204020203" pitchFamily="34" charset="0"/>
              </a:rPr>
              <a:t>около 7 трлн. руб.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BFE692C-56FC-4DBA-B6F3-3528F853DBF9}"/>
              </a:ext>
            </a:extLst>
          </p:cNvPr>
          <p:cNvSpPr/>
          <p:nvPr/>
        </p:nvSpPr>
        <p:spPr>
          <a:xfrm>
            <a:off x="5051992" y="4893954"/>
            <a:ext cx="4588809" cy="892472"/>
          </a:xfrm>
          <a:prstGeom prst="roundRect">
            <a:avLst>
              <a:gd name="adj" fmla="val 2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520000" algn="l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Доступная ёмкость рынка от предоставления услуг сервиса – </a:t>
            </a:r>
            <a:r>
              <a:rPr lang="ru-RU" sz="1600" dirty="0">
                <a:solidFill>
                  <a:schemeClr val="accent5"/>
                </a:solidFill>
                <a:latin typeface="Bahnschrift SemiBold SemiConden" panose="020B0502040204020203" pitchFamily="34" charset="0"/>
              </a:rPr>
              <a:t>около 610 млрд. руб.</a:t>
            </a:r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2B9310D5-30C2-4A9A-A912-CC3C9C8FA9E0}"/>
              </a:ext>
            </a:extLst>
          </p:cNvPr>
          <p:cNvSpPr/>
          <p:nvPr/>
        </p:nvSpPr>
        <p:spPr>
          <a:xfrm rot="5400000">
            <a:off x="5938482" y="1795918"/>
            <a:ext cx="180020" cy="13501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293A378B-7D36-4342-AFDF-0EC36DFA29FE}"/>
              </a:ext>
            </a:extLst>
          </p:cNvPr>
          <p:cNvSpPr/>
          <p:nvPr/>
        </p:nvSpPr>
        <p:spPr>
          <a:xfrm rot="5400000">
            <a:off x="5938482" y="2730940"/>
            <a:ext cx="180020" cy="135015"/>
          </a:xfrm>
          <a:prstGeom prst="triangl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B6280AA2-21B5-467E-8664-CBC19265E96C}"/>
              </a:ext>
            </a:extLst>
          </p:cNvPr>
          <p:cNvSpPr/>
          <p:nvPr/>
        </p:nvSpPr>
        <p:spPr>
          <a:xfrm rot="5400000" flipV="1">
            <a:off x="4785539" y="4293365"/>
            <a:ext cx="180022" cy="15240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9329B678-BA5A-4CFF-93ED-B85D854A00AB}"/>
              </a:ext>
            </a:extLst>
          </p:cNvPr>
          <p:cNvSpPr/>
          <p:nvPr/>
        </p:nvSpPr>
        <p:spPr>
          <a:xfrm rot="5400000" flipV="1">
            <a:off x="4785538" y="5228387"/>
            <a:ext cx="180023" cy="152401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A8241B-0853-41A3-93E1-04B85FD04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t="3797" r="3955" b="4751"/>
          <a:stretch/>
        </p:blipFill>
        <p:spPr>
          <a:xfrm>
            <a:off x="10574867" y="186267"/>
            <a:ext cx="1272646" cy="131233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CEF9A578-0BD6-4317-A421-9BEC5E2F01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9036280"/>
              </p:ext>
            </p:extLst>
          </p:nvPr>
        </p:nvGraphicFramePr>
        <p:xfrm>
          <a:off x="5536925" y="637920"/>
          <a:ext cx="5699186" cy="3419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CEF9A578-0BD6-4317-A421-9BEC5E2F01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2028779"/>
              </p:ext>
            </p:extLst>
          </p:nvPr>
        </p:nvGraphicFramePr>
        <p:xfrm>
          <a:off x="0" y="3315052"/>
          <a:ext cx="5757753" cy="3454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069548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340</Words>
  <Application>Microsoft Office PowerPoint</Application>
  <PresentationFormat>Широкоэкранный</PresentationFormat>
  <Paragraphs>56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Bahnschrift Light</vt:lpstr>
      <vt:lpstr>Bahnschrift SemiBold SemiConden</vt:lpstr>
      <vt:lpstr>Bahnschrift SemiCondensed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</cp:revision>
  <dcterms:created xsi:type="dcterms:W3CDTF">2025-12-11T06:30:36Z</dcterms:created>
  <dcterms:modified xsi:type="dcterms:W3CDTF">2025-12-12T12:15:36Z</dcterms:modified>
</cp:coreProperties>
</file>